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321" r:id="rId2"/>
    <p:sldId id="286" r:id="rId3"/>
    <p:sldId id="318" r:id="rId4"/>
    <p:sldId id="315" r:id="rId5"/>
    <p:sldId id="310" r:id="rId6"/>
    <p:sldId id="386" r:id="rId7"/>
    <p:sldId id="414" r:id="rId8"/>
    <p:sldId id="431" r:id="rId9"/>
    <p:sldId id="343" r:id="rId10"/>
    <p:sldId id="468" r:id="rId11"/>
    <p:sldId id="323" r:id="rId12"/>
    <p:sldId id="324" r:id="rId13"/>
    <p:sldId id="312" r:id="rId14"/>
    <p:sldId id="304" r:id="rId15"/>
    <p:sldId id="334" r:id="rId16"/>
    <p:sldId id="330" r:id="rId17"/>
    <p:sldId id="331" r:id="rId18"/>
    <p:sldId id="382" r:id="rId19"/>
    <p:sldId id="333" r:id="rId20"/>
    <p:sldId id="387" r:id="rId21"/>
    <p:sldId id="388" r:id="rId22"/>
    <p:sldId id="389" r:id="rId23"/>
    <p:sldId id="390" r:id="rId24"/>
    <p:sldId id="413" r:id="rId25"/>
    <p:sldId id="407" r:id="rId26"/>
    <p:sldId id="417" r:id="rId27"/>
    <p:sldId id="392" r:id="rId28"/>
    <p:sldId id="393" r:id="rId29"/>
    <p:sldId id="394" r:id="rId30"/>
    <p:sldId id="395" r:id="rId31"/>
    <p:sldId id="396" r:id="rId32"/>
    <p:sldId id="397" r:id="rId33"/>
    <p:sldId id="408" r:id="rId34"/>
    <p:sldId id="400" r:id="rId35"/>
    <p:sldId id="402" r:id="rId36"/>
    <p:sldId id="404" r:id="rId37"/>
    <p:sldId id="405" r:id="rId38"/>
    <p:sldId id="406" r:id="rId39"/>
    <p:sldId id="411" r:id="rId40"/>
    <p:sldId id="336" r:id="rId41"/>
    <p:sldId id="337" r:id="rId42"/>
    <p:sldId id="338" r:id="rId43"/>
    <p:sldId id="344" r:id="rId44"/>
    <p:sldId id="342" r:id="rId45"/>
    <p:sldId id="345" r:id="rId46"/>
    <p:sldId id="347" r:id="rId47"/>
    <p:sldId id="353" r:id="rId48"/>
    <p:sldId id="348" r:id="rId49"/>
    <p:sldId id="351" r:id="rId50"/>
    <p:sldId id="349" r:id="rId51"/>
    <p:sldId id="461" r:id="rId52"/>
    <p:sldId id="467" r:id="rId53"/>
    <p:sldId id="360" r:id="rId54"/>
    <p:sldId id="472" r:id="rId55"/>
    <p:sldId id="354" r:id="rId56"/>
    <p:sldId id="359" r:id="rId57"/>
    <p:sldId id="356" r:id="rId58"/>
    <p:sldId id="370" r:id="rId59"/>
    <p:sldId id="466" r:id="rId60"/>
    <p:sldId id="432" r:id="rId61"/>
    <p:sldId id="446" r:id="rId62"/>
    <p:sldId id="435" r:id="rId63"/>
    <p:sldId id="447" r:id="rId64"/>
    <p:sldId id="437" r:id="rId65"/>
    <p:sldId id="438" r:id="rId66"/>
    <p:sldId id="439" r:id="rId67"/>
    <p:sldId id="440" r:id="rId68"/>
    <p:sldId id="441" r:id="rId69"/>
    <p:sldId id="442" r:id="rId70"/>
    <p:sldId id="443" r:id="rId71"/>
    <p:sldId id="444" r:id="rId72"/>
    <p:sldId id="445" r:id="rId73"/>
    <p:sldId id="463" r:id="rId74"/>
    <p:sldId id="368" r:id="rId75"/>
    <p:sldId id="462" r:id="rId76"/>
    <p:sldId id="363" r:id="rId77"/>
    <p:sldId id="423" r:id="rId78"/>
    <p:sldId id="471" r:id="rId79"/>
    <p:sldId id="421" r:id="rId80"/>
    <p:sldId id="373" r:id="rId81"/>
    <p:sldId id="375" r:id="rId82"/>
    <p:sldId id="376" r:id="rId83"/>
    <p:sldId id="430" r:id="rId84"/>
    <p:sldId id="372" r:id="rId85"/>
    <p:sldId id="377" r:id="rId86"/>
    <p:sldId id="378" r:id="rId87"/>
    <p:sldId id="464" r:id="rId88"/>
    <p:sldId id="449" r:id="rId89"/>
    <p:sldId id="448" r:id="rId90"/>
    <p:sldId id="367" r:id="rId91"/>
    <p:sldId id="366" r:id="rId92"/>
    <p:sldId id="450" r:id="rId93"/>
    <p:sldId id="418" r:id="rId94"/>
    <p:sldId id="427" r:id="rId95"/>
    <p:sldId id="456" r:id="rId96"/>
    <p:sldId id="460" r:id="rId97"/>
    <p:sldId id="426" r:id="rId98"/>
    <p:sldId id="364" r:id="rId99"/>
    <p:sldId id="419" r:id="rId100"/>
    <p:sldId id="379" r:id="rId101"/>
    <p:sldId id="381" r:id="rId102"/>
    <p:sldId id="422" r:id="rId103"/>
    <p:sldId id="469" r:id="rId104"/>
    <p:sldId id="473" r:id="rId105"/>
    <p:sldId id="420" r:id="rId106"/>
    <p:sldId id="365" r:id="rId107"/>
    <p:sldId id="409" r:id="rId108"/>
    <p:sldId id="429" r:id="rId109"/>
    <p:sldId id="458" r:id="rId110"/>
    <p:sldId id="474" r:id="rId111"/>
    <p:sldId id="475" r:id="rId112"/>
    <p:sldId id="369" r:id="rId113"/>
    <p:sldId id="457" r:id="rId114"/>
    <p:sldId id="459" r:id="rId115"/>
    <p:sldId id="361" r:id="rId116"/>
    <p:sldId id="415" r:id="rId117"/>
    <p:sldId id="416" r:id="rId118"/>
    <p:sldId id="383" r:id="rId119"/>
    <p:sldId id="384" r:id="rId120"/>
    <p:sldId id="385" r:id="rId121"/>
    <p:sldId id="410" r:id="rId122"/>
    <p:sldId id="451" r:id="rId123"/>
    <p:sldId id="452" r:id="rId124"/>
    <p:sldId id="453" r:id="rId125"/>
    <p:sldId id="398" r:id="rId126"/>
    <p:sldId id="401" r:id="rId127"/>
    <p:sldId id="403" r:id="rId1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id="{B648521C-FBDE-4B0F-8A23-3C97B180D837}">
          <p14:sldIdLst>
            <p14:sldId id="321"/>
            <p14:sldId id="286"/>
            <p14:sldId id="318"/>
            <p14:sldId id="315"/>
          </p14:sldIdLst>
        </p14:section>
        <p14:section name="People Introduction" id="{B46C231C-0D57-4D06-98E3-D86687AFBDB2}">
          <p14:sldIdLst>
            <p14:sldId id="310"/>
            <p14:sldId id="386"/>
            <p14:sldId id="414"/>
            <p14:sldId id="431"/>
          </p14:sldIdLst>
        </p14:section>
        <p14:section name="Slack" id="{DCA17954-4905-4144-A3A1-31665F03B8D2}">
          <p14:sldIdLst>
            <p14:sldId id="343"/>
            <p14:sldId id="468"/>
          </p14:sldIdLst>
        </p14:section>
        <p14:section name="Agenda" id="{60B88564-4CB4-49BD-BB2B-4A33BEAB68FB}">
          <p14:sldIdLst>
            <p14:sldId id="323"/>
            <p14:sldId id="324"/>
          </p14:sldIdLst>
        </p14:section>
        <p14:section name="Misc" id="{44D1AF69-0944-49CB-99CF-015B661F107A}">
          <p14:sldIdLst>
            <p14:sldId id="312"/>
            <p14:sldId id="304"/>
          </p14:sldIdLst>
        </p14:section>
        <p14:section name="PowerShell History" id="{F12F4849-86A2-4A04-938D-A5564F06AFBA}">
          <p14:sldIdLst>
            <p14:sldId id="334"/>
            <p14:sldId id="330"/>
            <p14:sldId id="331"/>
            <p14:sldId id="382"/>
          </p14:sldIdLst>
        </p14:section>
        <p14:section name="Syntax" id="{833FB7B3-6262-4D31-BF60-0971E4E34284}">
          <p14:sldIdLst>
            <p14:sldId id="333"/>
            <p14:sldId id="387"/>
            <p14:sldId id="388"/>
            <p14:sldId id="389"/>
            <p14:sldId id="390"/>
            <p14:sldId id="413"/>
            <p14:sldId id="407"/>
            <p14:sldId id="417"/>
            <p14:sldId id="392"/>
            <p14:sldId id="393"/>
            <p14:sldId id="394"/>
            <p14:sldId id="395"/>
            <p14:sldId id="396"/>
            <p14:sldId id="397"/>
            <p14:sldId id="408"/>
            <p14:sldId id="400"/>
            <p14:sldId id="402"/>
            <p14:sldId id="404"/>
            <p14:sldId id="405"/>
            <p14:sldId id="406"/>
            <p14:sldId id="411"/>
          </p14:sldIdLst>
        </p14:section>
        <p14:section name="PowerShell vs T-SQL" id="{FB0C1B14-5799-4251-B3AD-D753D309E32E}">
          <p14:sldIdLst>
            <p14:sldId id="336"/>
            <p14:sldId id="337"/>
            <p14:sldId id="338"/>
            <p14:sldId id="344"/>
            <p14:sldId id="342"/>
            <p14:sldId id="345"/>
          </p14:sldIdLst>
        </p14:section>
        <p14:section name="Remoting and Security" id="{078919F0-EAEE-4DEE-8F26-E4416A119E4E}">
          <p14:sldIdLst>
            <p14:sldId id="347"/>
            <p14:sldId id="353"/>
            <p14:sldId id="348"/>
            <p14:sldId id="351"/>
            <p14:sldId id="349"/>
            <p14:sldId id="461"/>
            <p14:sldId id="467"/>
            <p14:sldId id="360"/>
            <p14:sldId id="472"/>
            <p14:sldId id="354"/>
            <p14:sldId id="359"/>
            <p14:sldId id="356"/>
            <p14:sldId id="370"/>
            <p14:sldId id="466"/>
          </p14:sldIdLst>
        </p14:section>
        <p14:section name="Pester" id="{309B1DC7-AD52-4923-AB14-1CB6CFD1DB9B}">
          <p14:sldIdLst>
            <p14:sldId id="432"/>
            <p14:sldId id="446"/>
            <p14:sldId id="435"/>
            <p14:sldId id="447"/>
            <p14:sldId id="437"/>
            <p14:sldId id="438"/>
            <p14:sldId id="439"/>
            <p14:sldId id="440"/>
            <p14:sldId id="441"/>
            <p14:sldId id="442"/>
            <p14:sldId id="443"/>
            <p14:sldId id="444"/>
            <p14:sldId id="445"/>
            <p14:sldId id="463"/>
          </p14:sldIdLst>
        </p14:section>
        <p14:section name="Lunch" id="{715DD808-5AE5-4531-81C0-2A75AC581A57}">
          <p14:sldIdLst>
            <p14:sldId id="368"/>
          </p14:sldIdLst>
        </p14:section>
        <p14:section name="dbatools" id="{228359B8-2D30-44A9-828F-A9F447A54163}">
          <p14:sldIdLst>
            <p14:sldId id="462"/>
            <p14:sldId id="363"/>
            <p14:sldId id="423"/>
            <p14:sldId id="471"/>
            <p14:sldId id="421"/>
            <p14:sldId id="373"/>
            <p14:sldId id="375"/>
            <p14:sldId id="376"/>
            <p14:sldId id="430"/>
            <p14:sldId id="372"/>
            <p14:sldId id="377"/>
            <p14:sldId id="378"/>
            <p14:sldId id="464"/>
            <p14:sldId id="449"/>
            <p14:sldId id="448"/>
            <p14:sldId id="367"/>
          </p14:sldIdLst>
        </p14:section>
        <p14:section name="docker lab" id="{B8F35F6D-C8F4-436E-82CE-7EDCCA3B8541}">
          <p14:sldIdLst>
            <p14:sldId id="366"/>
          </p14:sldIdLst>
        </p14:section>
        <p14:section name="PowerShell &amp; Agent" id="{15866A56-CB3E-40AD-BCA4-7D71C1263091}">
          <p14:sldIdLst>
            <p14:sldId id="450"/>
            <p14:sldId id="418"/>
            <p14:sldId id="427"/>
            <p14:sldId id="456"/>
            <p14:sldId id="460"/>
            <p14:sldId id="426"/>
          </p14:sldIdLst>
        </p14:section>
        <p14:section name="dbatools development in practice" id="{F1F54801-A0AF-4829-B543-025001D85F78}">
          <p14:sldIdLst>
            <p14:sldId id="364"/>
            <p14:sldId id="419"/>
            <p14:sldId id="379"/>
            <p14:sldId id="381"/>
            <p14:sldId id="422"/>
            <p14:sldId id="469"/>
            <p14:sldId id="473"/>
            <p14:sldId id="420"/>
          </p14:sldIdLst>
        </p14:section>
        <p14:section name="Lessons Learned" id="{9A2380E3-8DC3-48E5-B0CC-C3C594B07AD0}">
          <p14:sldIdLst>
            <p14:sldId id="365"/>
            <p14:sldId id="409"/>
            <p14:sldId id="429"/>
            <p14:sldId id="458"/>
            <p14:sldId id="474"/>
          </p14:sldIdLst>
        </p14:section>
        <p14:section name="Bonus Slides" id="{420F76E5-CF78-48F5-9670-07EB4A55D90B}">
          <p14:sldIdLst>
            <p14:sldId id="475"/>
          </p14:sldIdLst>
        </p14:section>
        <p14:section name="PowerShell Security" id="{6B854679-F16D-4B2E-9647-1CAAAA4F1D2C}">
          <p14:sldIdLst>
            <p14:sldId id="369"/>
            <p14:sldId id="457"/>
            <p14:sldId id="459"/>
          </p14:sldIdLst>
        </p14:section>
        <p14:section name="SQLServer Module" id="{BDD0BDF0-D97D-4B8B-B0D3-9262FFD05991}">
          <p14:sldIdLst>
            <p14:sldId id="361"/>
            <p14:sldId id="415"/>
            <p14:sldId id="416"/>
            <p14:sldId id="383"/>
            <p14:sldId id="384"/>
            <p14:sldId id="385"/>
            <p14:sldId id="410"/>
            <p14:sldId id="451"/>
            <p14:sldId id="452"/>
            <p14:sldId id="453"/>
          </p14:sldIdLst>
        </p14:section>
        <p14:section name="T-SQL details" id="{C049ED53-9A47-4ECB-A426-4437269D4231}">
          <p14:sldIdLst>
            <p14:sldId id="398"/>
            <p14:sldId id="401"/>
            <p14:sldId id="4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A"/>
    <a:srgbClr val="939598"/>
    <a:srgbClr val="F2F2F1"/>
    <a:srgbClr val="FAFAFA"/>
    <a:srgbClr val="FCFCFC"/>
    <a:srgbClr val="F36E21"/>
    <a:srgbClr val="27BEC7"/>
    <a:srgbClr val="1DB14B"/>
    <a:srgbClr val="FFC20E"/>
    <a:srgbClr val="009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73544" autoAdjust="0"/>
  </p:normalViewPr>
  <p:slideViewPr>
    <p:cSldViewPr snapToGrid="0">
      <p:cViewPr varScale="1">
        <p:scale>
          <a:sx n="74" d="100"/>
          <a:sy n="74" d="100"/>
        </p:scale>
        <p:origin x="276"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5.xml" Id="rId26" /><Relationship Type="http://schemas.openxmlformats.org/officeDocument/2006/relationships/slide" Target="slides/slide116.xml" Id="rId117" /><Relationship Type="http://schemas.openxmlformats.org/officeDocument/2006/relationships/slide" Target="slides/slide20.xml" Id="rId21" /><Relationship Type="http://schemas.openxmlformats.org/officeDocument/2006/relationships/slide" Target="slides/slide41.xml" Id="rId42" /><Relationship Type="http://schemas.openxmlformats.org/officeDocument/2006/relationships/slide" Target="slides/slide46.xml" Id="rId47" /><Relationship Type="http://schemas.openxmlformats.org/officeDocument/2006/relationships/slide" Target="slides/slide62.xml" Id="rId63" /><Relationship Type="http://schemas.openxmlformats.org/officeDocument/2006/relationships/slide" Target="slides/slide67.xml" Id="rId68" /><Relationship Type="http://schemas.openxmlformats.org/officeDocument/2006/relationships/slide" Target="slides/slide83.xml" Id="rId84" /><Relationship Type="http://schemas.openxmlformats.org/officeDocument/2006/relationships/slide" Target="slides/slide88.xml" Id="rId89" /><Relationship Type="http://schemas.openxmlformats.org/officeDocument/2006/relationships/slide" Target="slides/slide111.xml" Id="rId112" /><Relationship Type="http://schemas.openxmlformats.org/officeDocument/2006/relationships/viewProps" Target="viewProps.xml" Id="rId133" /><Relationship Type="http://schemas.openxmlformats.org/officeDocument/2006/relationships/slide" Target="slides/slide15.xml" Id="rId16" /><Relationship Type="http://schemas.openxmlformats.org/officeDocument/2006/relationships/slide" Target="slides/slide106.xml" Id="rId107" /><Relationship Type="http://schemas.openxmlformats.org/officeDocument/2006/relationships/slide" Target="slides/slide10.xml" Id="rId11" /><Relationship Type="http://schemas.openxmlformats.org/officeDocument/2006/relationships/slide" Target="slides/slide31.xml" Id="rId32" /><Relationship Type="http://schemas.openxmlformats.org/officeDocument/2006/relationships/slide" Target="slides/slide36.xml" Id="rId37" /><Relationship Type="http://schemas.openxmlformats.org/officeDocument/2006/relationships/slide" Target="slides/slide52.xml" Id="rId53" /><Relationship Type="http://schemas.openxmlformats.org/officeDocument/2006/relationships/slide" Target="slides/slide57.xml" Id="rId58" /><Relationship Type="http://schemas.openxmlformats.org/officeDocument/2006/relationships/slide" Target="slides/slide73.xml" Id="rId74" /><Relationship Type="http://schemas.openxmlformats.org/officeDocument/2006/relationships/slide" Target="slides/slide78.xml" Id="rId79" /><Relationship Type="http://schemas.openxmlformats.org/officeDocument/2006/relationships/slide" Target="slides/slide101.xml" Id="rId102" /><Relationship Type="http://schemas.openxmlformats.org/officeDocument/2006/relationships/slide" Target="slides/slide122.xml" Id="rId123" /><Relationship Type="http://schemas.openxmlformats.org/officeDocument/2006/relationships/slide" Target="slides/slide127.xml" Id="rId128" /><Relationship Type="http://schemas.openxmlformats.org/officeDocument/2006/relationships/slide" Target="slides/slide4.xml" Id="rId5" /><Relationship Type="http://schemas.openxmlformats.org/officeDocument/2006/relationships/slide" Target="slides/slide89.xml" Id="rId90" /><Relationship Type="http://schemas.openxmlformats.org/officeDocument/2006/relationships/slide" Target="slides/slide94.xml" Id="rId95"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slide" Target="slides/slide26.xml" Id="rId27" /><Relationship Type="http://schemas.openxmlformats.org/officeDocument/2006/relationships/slide" Target="slides/slide29.xml" Id="rId30" /><Relationship Type="http://schemas.openxmlformats.org/officeDocument/2006/relationships/slide" Target="slides/slide34.xml" Id="rId35" /><Relationship Type="http://schemas.openxmlformats.org/officeDocument/2006/relationships/slide" Target="slides/slide42.xml" Id="rId43" /><Relationship Type="http://schemas.openxmlformats.org/officeDocument/2006/relationships/slide" Target="slides/slide47.xml" Id="rId48" /><Relationship Type="http://schemas.openxmlformats.org/officeDocument/2006/relationships/slide" Target="slides/slide55.xml" Id="rId56" /><Relationship Type="http://schemas.openxmlformats.org/officeDocument/2006/relationships/slide" Target="slides/slide63.xml" Id="rId64" /><Relationship Type="http://schemas.openxmlformats.org/officeDocument/2006/relationships/slide" Target="slides/slide68.xml" Id="rId69" /><Relationship Type="http://schemas.openxmlformats.org/officeDocument/2006/relationships/slide" Target="slides/slide76.xml" Id="rId77" /><Relationship Type="http://schemas.openxmlformats.org/officeDocument/2006/relationships/slide" Target="slides/slide99.xml" Id="rId100" /><Relationship Type="http://schemas.openxmlformats.org/officeDocument/2006/relationships/slide" Target="slides/slide104.xml" Id="rId105" /><Relationship Type="http://schemas.openxmlformats.org/officeDocument/2006/relationships/slide" Target="slides/slide112.xml" Id="rId113" /><Relationship Type="http://schemas.openxmlformats.org/officeDocument/2006/relationships/slide" Target="slides/slide117.xml" Id="rId118" /><Relationship Type="http://schemas.openxmlformats.org/officeDocument/2006/relationships/slide" Target="slides/slide125.xml" Id="rId126" /><Relationship Type="http://schemas.openxmlformats.org/officeDocument/2006/relationships/theme" Target="theme/theme1.xml" Id="rId134" /><Relationship Type="http://schemas.openxmlformats.org/officeDocument/2006/relationships/slide" Target="slides/slide7.xml" Id="rId8" /><Relationship Type="http://schemas.openxmlformats.org/officeDocument/2006/relationships/slide" Target="slides/slide50.xml" Id="rId51" /><Relationship Type="http://schemas.openxmlformats.org/officeDocument/2006/relationships/slide" Target="slides/slide71.xml" Id="rId72" /><Relationship Type="http://schemas.openxmlformats.org/officeDocument/2006/relationships/slide" Target="slides/slide79.xml" Id="rId80" /><Relationship Type="http://schemas.openxmlformats.org/officeDocument/2006/relationships/slide" Target="slides/slide84.xml" Id="rId85" /><Relationship Type="http://schemas.openxmlformats.org/officeDocument/2006/relationships/slide" Target="slides/slide92.xml" Id="rId93" /><Relationship Type="http://schemas.openxmlformats.org/officeDocument/2006/relationships/slide" Target="slides/slide97.xml" Id="rId98" /><Relationship Type="http://schemas.openxmlformats.org/officeDocument/2006/relationships/slide" Target="slides/slide120.xml" Id="rId121" /><Relationship Type="http://schemas.openxmlformats.org/officeDocument/2006/relationships/slide" Target="slides/slide2.xml" Id="rId3"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24.xml" Id="rId25" /><Relationship Type="http://schemas.openxmlformats.org/officeDocument/2006/relationships/slide" Target="slides/slide32.xml" Id="rId33" /><Relationship Type="http://schemas.openxmlformats.org/officeDocument/2006/relationships/slide" Target="slides/slide37.xml" Id="rId38" /><Relationship Type="http://schemas.openxmlformats.org/officeDocument/2006/relationships/slide" Target="slides/slide45.xml" Id="rId46" /><Relationship Type="http://schemas.openxmlformats.org/officeDocument/2006/relationships/slide" Target="slides/slide58.xml" Id="rId59" /><Relationship Type="http://schemas.openxmlformats.org/officeDocument/2006/relationships/slide" Target="slides/slide66.xml" Id="rId67" /><Relationship Type="http://schemas.openxmlformats.org/officeDocument/2006/relationships/slide" Target="slides/slide102.xml" Id="rId103" /><Relationship Type="http://schemas.openxmlformats.org/officeDocument/2006/relationships/slide" Target="slides/slide107.xml" Id="rId108" /><Relationship Type="http://schemas.openxmlformats.org/officeDocument/2006/relationships/slide" Target="slides/slide115.xml" Id="rId116" /><Relationship Type="http://schemas.openxmlformats.org/officeDocument/2006/relationships/slide" Target="slides/slide123.xml" Id="rId124" /><Relationship Type="http://schemas.openxmlformats.org/officeDocument/2006/relationships/notesMaster" Target="notesMasters/notesMaster1.xml" Id="rId129" /><Relationship Type="http://schemas.openxmlformats.org/officeDocument/2006/relationships/slide" Target="slides/slide19.xml" Id="rId20" /><Relationship Type="http://schemas.openxmlformats.org/officeDocument/2006/relationships/slide" Target="slides/slide40.xml" Id="rId41" /><Relationship Type="http://schemas.openxmlformats.org/officeDocument/2006/relationships/slide" Target="slides/slide53.xml" Id="rId54" /><Relationship Type="http://schemas.openxmlformats.org/officeDocument/2006/relationships/slide" Target="slides/slide61.xml" Id="rId62" /><Relationship Type="http://schemas.openxmlformats.org/officeDocument/2006/relationships/slide" Target="slides/slide69.xml" Id="rId70" /><Relationship Type="http://schemas.openxmlformats.org/officeDocument/2006/relationships/slide" Target="slides/slide74.xml" Id="rId75" /><Relationship Type="http://schemas.openxmlformats.org/officeDocument/2006/relationships/slide" Target="slides/slide82.xml" Id="rId83" /><Relationship Type="http://schemas.openxmlformats.org/officeDocument/2006/relationships/slide" Target="slides/slide87.xml" Id="rId88" /><Relationship Type="http://schemas.openxmlformats.org/officeDocument/2006/relationships/slide" Target="slides/slide90.xml" Id="rId91" /><Relationship Type="http://schemas.openxmlformats.org/officeDocument/2006/relationships/slide" Target="slides/slide95.xml" Id="rId96" /><Relationship Type="http://schemas.openxmlformats.org/officeDocument/2006/relationships/slide" Target="slides/slide110.xml" Id="rId111" /><Relationship Type="http://schemas.openxmlformats.org/officeDocument/2006/relationships/presProps" Target="presProps.xml" Id="rId132"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4.xml" Id="rId15" /><Relationship Type="http://schemas.openxmlformats.org/officeDocument/2006/relationships/slide" Target="slides/slide22.xml" Id="rId23" /><Relationship Type="http://schemas.openxmlformats.org/officeDocument/2006/relationships/slide" Target="slides/slide27.xml" Id="rId28" /><Relationship Type="http://schemas.openxmlformats.org/officeDocument/2006/relationships/slide" Target="slides/slide35.xml" Id="rId36" /><Relationship Type="http://schemas.openxmlformats.org/officeDocument/2006/relationships/slide" Target="slides/slide48.xml" Id="rId49" /><Relationship Type="http://schemas.openxmlformats.org/officeDocument/2006/relationships/slide" Target="slides/slide56.xml" Id="rId57" /><Relationship Type="http://schemas.openxmlformats.org/officeDocument/2006/relationships/slide" Target="slides/slide105.xml" Id="rId106" /><Relationship Type="http://schemas.openxmlformats.org/officeDocument/2006/relationships/slide" Target="slides/slide113.xml" Id="rId114" /><Relationship Type="http://schemas.openxmlformats.org/officeDocument/2006/relationships/slide" Target="slides/slide118.xml" Id="rId119" /><Relationship Type="http://schemas.openxmlformats.org/officeDocument/2006/relationships/slide" Target="slides/slide126.xml" Id="rId127" /><Relationship Type="http://schemas.openxmlformats.org/officeDocument/2006/relationships/slide" Target="slides/slide9.xml" Id="rId10" /><Relationship Type="http://schemas.openxmlformats.org/officeDocument/2006/relationships/slide" Target="slides/slide30.xml" Id="rId31" /><Relationship Type="http://schemas.openxmlformats.org/officeDocument/2006/relationships/slide" Target="slides/slide43.xml" Id="rId44" /><Relationship Type="http://schemas.openxmlformats.org/officeDocument/2006/relationships/slide" Target="slides/slide51.xml" Id="rId52" /><Relationship Type="http://schemas.openxmlformats.org/officeDocument/2006/relationships/slide" Target="slides/slide59.xml" Id="rId60" /><Relationship Type="http://schemas.openxmlformats.org/officeDocument/2006/relationships/slide" Target="slides/slide64.xml" Id="rId65" /><Relationship Type="http://schemas.openxmlformats.org/officeDocument/2006/relationships/slide" Target="slides/slide72.xml" Id="rId73" /><Relationship Type="http://schemas.openxmlformats.org/officeDocument/2006/relationships/slide" Target="slides/slide77.xml" Id="rId78" /><Relationship Type="http://schemas.openxmlformats.org/officeDocument/2006/relationships/slide" Target="slides/slide80.xml" Id="rId81" /><Relationship Type="http://schemas.openxmlformats.org/officeDocument/2006/relationships/slide" Target="slides/slide85.xml" Id="rId86" /><Relationship Type="http://schemas.openxmlformats.org/officeDocument/2006/relationships/slide" Target="slides/slide93.xml" Id="rId94" /><Relationship Type="http://schemas.openxmlformats.org/officeDocument/2006/relationships/slide" Target="slides/slide98.xml" Id="rId99" /><Relationship Type="http://schemas.openxmlformats.org/officeDocument/2006/relationships/slide" Target="slides/slide100.xml" Id="rId101" /><Relationship Type="http://schemas.openxmlformats.org/officeDocument/2006/relationships/slide" Target="slides/slide121.xml" Id="rId122" /><Relationship Type="http://schemas.openxmlformats.org/officeDocument/2006/relationships/handoutMaster" Target="handoutMasters/handoutMaster1.xml" Id="rId130" /><Relationship Type="http://schemas.openxmlformats.org/officeDocument/2006/relationships/tableStyles" Target="tableStyles.xml" Id="rId135"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38.xml" Id="rId39" /><Relationship Type="http://schemas.openxmlformats.org/officeDocument/2006/relationships/slide" Target="slides/slide108.xml" Id="rId109" /><Relationship Type="http://schemas.openxmlformats.org/officeDocument/2006/relationships/slide" Target="slides/slide33.xml" Id="rId34" /><Relationship Type="http://schemas.openxmlformats.org/officeDocument/2006/relationships/slide" Target="slides/slide49.xml" Id="rId50" /><Relationship Type="http://schemas.openxmlformats.org/officeDocument/2006/relationships/slide" Target="slides/slide54.xml" Id="rId55" /><Relationship Type="http://schemas.openxmlformats.org/officeDocument/2006/relationships/slide" Target="slides/slide75.xml" Id="rId76" /><Relationship Type="http://schemas.openxmlformats.org/officeDocument/2006/relationships/slide" Target="slides/slide96.xml" Id="rId97" /><Relationship Type="http://schemas.openxmlformats.org/officeDocument/2006/relationships/slide" Target="slides/slide103.xml" Id="rId104" /><Relationship Type="http://schemas.openxmlformats.org/officeDocument/2006/relationships/slide" Target="slides/slide119.xml" Id="rId120" /><Relationship Type="http://schemas.openxmlformats.org/officeDocument/2006/relationships/slide" Target="slides/slide124.xml" Id="rId125" /><Relationship Type="http://schemas.openxmlformats.org/officeDocument/2006/relationships/slide" Target="slides/slide6.xml" Id="rId7" /><Relationship Type="http://schemas.openxmlformats.org/officeDocument/2006/relationships/slide" Target="slides/slide70.xml" Id="rId71" /><Relationship Type="http://schemas.openxmlformats.org/officeDocument/2006/relationships/slide" Target="slides/slide91.xml" Id="rId92" /><Relationship Type="http://schemas.openxmlformats.org/officeDocument/2006/relationships/slide" Target="slides/slide1.xml" Id="rId2" /><Relationship Type="http://schemas.openxmlformats.org/officeDocument/2006/relationships/slide" Target="slides/slide28.xml" Id="rId29" /><Relationship Type="http://schemas.openxmlformats.org/officeDocument/2006/relationships/slide" Target="slides/slide23.xml" Id="rId24" /><Relationship Type="http://schemas.openxmlformats.org/officeDocument/2006/relationships/slide" Target="slides/slide39.xml" Id="rId40" /><Relationship Type="http://schemas.openxmlformats.org/officeDocument/2006/relationships/slide" Target="slides/slide44.xml" Id="rId45" /><Relationship Type="http://schemas.openxmlformats.org/officeDocument/2006/relationships/slide" Target="slides/slide65.xml" Id="rId66" /><Relationship Type="http://schemas.openxmlformats.org/officeDocument/2006/relationships/slide" Target="slides/slide86.xml" Id="rId87" /><Relationship Type="http://schemas.openxmlformats.org/officeDocument/2006/relationships/slide" Target="slides/slide109.xml" Id="rId110" /><Relationship Type="http://schemas.openxmlformats.org/officeDocument/2006/relationships/slide" Target="slides/slide114.xml" Id="rId115" /><Relationship Type="http://schemas.openxmlformats.org/officeDocument/2006/relationships/commentAuthors" Target="commentAuthors.xml" Id="rId131" /><Relationship Type="http://schemas.openxmlformats.org/officeDocument/2006/relationships/slide" Target="slides/slide60.xml" Id="rId61" /><Relationship Type="http://schemas.openxmlformats.org/officeDocument/2006/relationships/slide" Target="slides/slide81.xml" Id="rId82" /><Relationship Type="http://schemas.openxmlformats.org/officeDocument/2006/relationships/slide" Target="slides/slide18.xml" Id="rId19"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10/28/2017</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90084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2008 – PowerShell </a:t>
            </a:r>
            <a:r>
              <a:rPr lang="en-US" sz="1200" dirty="0" err="1">
                <a:solidFill>
                  <a:schemeClr val="bg1"/>
                </a:solidFill>
              </a:rPr>
              <a:t>Snapin</a:t>
            </a:r>
            <a:r>
              <a:rPr lang="en-US" sz="1200" dirty="0">
                <a:solidFill>
                  <a:schemeClr val="bg1"/>
                </a:solidFill>
              </a:rPr>
              <a:t> and </a:t>
            </a:r>
            <a:r>
              <a:rPr lang="en-US" sz="1200" dirty="0" err="1">
                <a:solidFill>
                  <a:schemeClr val="bg1"/>
                </a:solidFill>
              </a:rPr>
              <a:t>Minishell</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2012 – introduced the SQLPS module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t>Mostly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2014 - </a:t>
            </a:r>
            <a:r>
              <a:rPr lang="en-US" dirty="0"/>
              <a:t>6 years into it</a:t>
            </a:r>
            <a:r>
              <a:rPr lang="en-US" baseline="0" dirty="0"/>
              <a:t> </a:t>
            </a:r>
            <a:r>
              <a:rPr lang="en-US" dirty="0"/>
              <a:t>and we’ve only got 45 commands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629673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109</a:t>
            </a:fld>
            <a:endParaRPr lang="en-US"/>
          </a:p>
        </p:txBody>
      </p:sp>
    </p:spTree>
    <p:extLst>
      <p:ext uri="{BB962C8B-B14F-4D97-AF65-F5344CB8AC3E}">
        <p14:creationId xmlns:p14="http://schemas.microsoft.com/office/powerpoint/2010/main" val="14323680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111</a:t>
            </a:fld>
            <a:endParaRPr lang="en-US"/>
          </a:p>
        </p:txBody>
      </p:sp>
    </p:spTree>
    <p:extLst>
      <p:ext uri="{BB962C8B-B14F-4D97-AF65-F5344CB8AC3E}">
        <p14:creationId xmlns:p14="http://schemas.microsoft.com/office/powerpoint/2010/main" val="21926404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p:txBody>
      </p:sp>
      <p:sp>
        <p:nvSpPr>
          <p:cNvPr id="4" name="Slide Number Placeholder 3"/>
          <p:cNvSpPr>
            <a:spLocks noGrp="1"/>
          </p:cNvSpPr>
          <p:nvPr>
            <p:ph type="sldNum" sz="quarter" idx="10"/>
          </p:nvPr>
        </p:nvSpPr>
        <p:spPr/>
        <p:txBody>
          <a:bodyPr/>
          <a:lstStyle/>
          <a:p>
            <a:fld id="{DDD65AC4-17B0-4E19-8496-B264E70A18D3}" type="slidenum">
              <a:rPr lang="en-US" smtClean="0"/>
              <a:t>112</a:t>
            </a:fld>
            <a:endParaRPr lang="en-US"/>
          </a:p>
        </p:txBody>
      </p:sp>
    </p:spTree>
    <p:extLst>
      <p:ext uri="{BB962C8B-B14F-4D97-AF65-F5344CB8AC3E}">
        <p14:creationId xmlns:p14="http://schemas.microsoft.com/office/powerpoint/2010/main" val="39061713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114</a:t>
            </a:fld>
            <a:endParaRPr lang="en-US"/>
          </a:p>
        </p:txBody>
      </p:sp>
    </p:spTree>
    <p:extLst>
      <p:ext uri="{BB962C8B-B14F-4D97-AF65-F5344CB8AC3E}">
        <p14:creationId xmlns:p14="http://schemas.microsoft.com/office/powerpoint/2010/main" val="3279254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115</a:t>
            </a:fld>
            <a:endParaRPr lang="en-US"/>
          </a:p>
        </p:txBody>
      </p:sp>
    </p:spTree>
    <p:extLst>
      <p:ext uri="{BB962C8B-B14F-4D97-AF65-F5344CB8AC3E}">
        <p14:creationId xmlns:p14="http://schemas.microsoft.com/office/powerpoint/2010/main" val="32690732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800" dirty="0"/>
              <a:t>Toy Story Reference </a:t>
            </a:r>
            <a:r>
              <a:rPr lang="en-US" sz="2800" dirty="0">
                <a:sym typeface="Wingdings" panose="05000000000000000000" pitchFamily="2" charset="2"/>
              </a:rPr>
              <a:t></a:t>
            </a:r>
            <a:endParaRPr lang="en-US" sz="2800" dirty="0"/>
          </a:p>
          <a:p>
            <a:pPr marL="285750" indent="-285750">
              <a:buFont typeface="Arial" panose="020B0604020202020204" pitchFamily="34" charset="0"/>
              <a:buChar char="•"/>
            </a:pPr>
            <a:r>
              <a:rPr lang="en-US" sz="2800" dirty="0"/>
              <a:t>The SQL Server team hired a dedicated PowerShell engineer – We love Matteo – even if we aren’t sure how to pronounce his surname</a:t>
            </a:r>
          </a:p>
          <a:p>
            <a:pPr marL="285750" indent="-285750">
              <a:buFont typeface="Arial" panose="020B0604020202020204" pitchFamily="34" charset="0"/>
              <a:buChar char="•"/>
            </a:pPr>
            <a:r>
              <a:rPr lang="en-US" sz="2800" dirty="0"/>
              <a:t>Microsoft began taking Connect Items (suggestions + bug reports) seriously</a:t>
            </a:r>
          </a:p>
          <a:p>
            <a:pPr marL="285750" indent="-285750">
              <a:buFont typeface="Arial" panose="020B0604020202020204" pitchFamily="34" charset="0"/>
              <a:buChar char="•"/>
            </a:pPr>
            <a:r>
              <a:rPr lang="en-US" sz="2800" dirty="0"/>
              <a:t>https://social.msdn.microsoft.com/Forums/en-US/728f562f-0600-432b-aaab-1decc406d6d8/submitting-defect-reports-and-suggestions?forum=sqltools </a:t>
            </a:r>
          </a:p>
          <a:p>
            <a:pPr marL="285750" indent="-285750">
              <a:buFont typeface="Arial" panose="020B0604020202020204" pitchFamily="34" charset="0"/>
              <a:buChar char="•"/>
            </a:pPr>
            <a:r>
              <a:rPr lang="en-US" sz="2800" dirty="0"/>
              <a:t>SQLPS was renamed to SqlServer</a:t>
            </a:r>
          </a:p>
          <a:p>
            <a:pPr marL="742950" lvl="1" indent="-285750">
              <a:buFont typeface="Arial" panose="020B0604020202020204" pitchFamily="34" charset="0"/>
              <a:buChar char="•"/>
            </a:pPr>
            <a:r>
              <a:rPr lang="en-US" sz="2800" dirty="0"/>
              <a:t>Made it easier to do REGULAR RELEASES!</a:t>
            </a:r>
          </a:p>
          <a:p>
            <a:pPr marL="742950" lvl="1" indent="-285750">
              <a:buFont typeface="Arial" panose="020B0604020202020204" pitchFamily="34" charset="0"/>
              <a:buChar char="•"/>
            </a:pPr>
            <a:r>
              <a:rPr lang="en-US" sz="2800" dirty="0"/>
              <a:t>Initially these were monthly releases associated with SSMS</a:t>
            </a:r>
          </a:p>
          <a:p>
            <a:pPr marL="742950" lvl="1" indent="-285750">
              <a:buFont typeface="Arial" panose="020B0604020202020204" pitchFamily="34" charset="0"/>
              <a:buChar char="•"/>
            </a:pPr>
            <a:r>
              <a:rPr lang="en-US" sz="2800" dirty="0"/>
              <a:t>But then they were doing two a month of SSMS</a:t>
            </a:r>
          </a:p>
          <a:p>
            <a:pPr marL="285750" indent="-285750">
              <a:buFont typeface="Arial" panose="020B0604020202020204" pitchFamily="34" charset="0"/>
              <a:buChar char="•"/>
            </a:pPr>
            <a:r>
              <a:rPr lang="en-US" sz="2800" dirty="0"/>
              <a:t>March 2017 - Separated from SSMS install with the SSMS 17.0 release and available from the PowerShell Gallery – no need for massive download (20Mb versus 700Mb  ) and quicker releases –easier </a:t>
            </a:r>
            <a:r>
              <a:rPr lang="en-US" sz="2800"/>
              <a:t>to update</a:t>
            </a:r>
            <a:endParaRPr lang="en-US" sz="28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116</a:t>
            </a:fld>
            <a:endParaRPr lang="en-US"/>
          </a:p>
        </p:txBody>
      </p:sp>
    </p:spTree>
    <p:extLst>
      <p:ext uri="{BB962C8B-B14F-4D97-AF65-F5344CB8AC3E}">
        <p14:creationId xmlns:p14="http://schemas.microsoft.com/office/powerpoint/2010/main" val="985149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“Can SSMS connect to this (SQL Server 2000)?” If yes, then it’ll also work with “command line SSMS”</a:t>
            </a:r>
          </a:p>
          <a:p>
            <a:r>
              <a:rPr lang="en-US" dirty="0"/>
              <a:t>No Windows-related commands exist! So PowerShell is not required</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117</a:t>
            </a:fld>
            <a:endParaRPr lang="en-US"/>
          </a:p>
        </p:txBody>
      </p:sp>
    </p:spTree>
    <p:extLst>
      <p:ext uri="{BB962C8B-B14F-4D97-AF65-F5344CB8AC3E}">
        <p14:creationId xmlns:p14="http://schemas.microsoft.com/office/powerpoint/2010/main" val="17943951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SSAS so that’s why </a:t>
            </a:r>
            <a:r>
              <a:rPr lang="en-US" dirty="0" err="1"/>
              <a:t>AllowClobber</a:t>
            </a:r>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118</a:t>
            </a:fld>
            <a:endParaRPr lang="en-US"/>
          </a:p>
        </p:txBody>
      </p:sp>
    </p:spTree>
    <p:extLst>
      <p:ext uri="{BB962C8B-B14F-4D97-AF65-F5344CB8AC3E}">
        <p14:creationId xmlns:p14="http://schemas.microsoft.com/office/powerpoint/2010/main" val="19843209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Cmdlets vs </a:t>
            </a:r>
            <a:r>
              <a:rPr lang="en-US" dirty="0" err="1"/>
              <a:t>functiosn</a:t>
            </a:r>
            <a:endParaRPr lang="en-US" dirty="0"/>
          </a:p>
          <a:p>
            <a:pPr marL="0" indent="0">
              <a:lnSpc>
                <a:spcPct val="150000"/>
              </a:lnSpc>
              <a:buNone/>
            </a:pPr>
            <a:endParaRPr lang="en-US" dirty="0"/>
          </a:p>
          <a:p>
            <a:pPr marL="0" indent="0">
              <a:lnSpc>
                <a:spcPct val="150000"/>
              </a:lnSpc>
              <a:buNone/>
            </a:pPr>
            <a:r>
              <a:rPr lang="en-US" dirty="0"/>
              <a:t>Availability Groups and Always Encrypted are well served with SqlServer module</a:t>
            </a:r>
          </a:p>
          <a:p>
            <a:pPr marL="0" indent="0">
              <a:lnSpc>
                <a:spcPct val="150000"/>
              </a:lnSpc>
              <a:buNone/>
            </a:pPr>
            <a:endParaRPr lang="en-US" dirty="0"/>
          </a:p>
          <a:p>
            <a:pPr marL="0" indent="0">
              <a:lnSpc>
                <a:spcPct val="150000"/>
              </a:lnSpc>
              <a:buNone/>
            </a:pPr>
            <a:r>
              <a:rPr lang="en-US" dirty="0"/>
              <a:t>There are some commands for administering SSAS and credentials</a:t>
            </a:r>
          </a:p>
          <a:p>
            <a:pPr marL="0" indent="0">
              <a:lnSpc>
                <a:spcPct val="150000"/>
              </a:lnSpc>
              <a:buNone/>
            </a:pPr>
            <a:endParaRPr lang="en-US" dirty="0"/>
          </a:p>
          <a:p>
            <a:pPr marL="0" indent="0">
              <a:lnSpc>
                <a:spcPct val="150000"/>
              </a:lnSpc>
              <a:buNone/>
            </a:pPr>
            <a:r>
              <a:rPr lang="en-US" dirty="0"/>
              <a:t>One simple Backup and One Simple restore command (just wait there's more on that to come </a:t>
            </a:r>
            <a:r>
              <a:rPr lang="en-US" dirty="0">
                <a:sym typeface="Wingdings" panose="05000000000000000000" pitchFamily="2" charset="2"/>
              </a:rPr>
              <a:t> )</a:t>
            </a:r>
          </a:p>
          <a:p>
            <a:pPr marL="0" indent="0">
              <a:lnSpc>
                <a:spcPct val="150000"/>
              </a:lnSpc>
              <a:buNone/>
            </a:pPr>
            <a:endParaRPr lang="en-US" dirty="0">
              <a:sym typeface="Wingdings" panose="05000000000000000000" pitchFamily="2" charset="2"/>
            </a:endParaRPr>
          </a:p>
          <a:p>
            <a:pPr marL="0" indent="0">
              <a:lnSpc>
                <a:spcPct val="150000"/>
              </a:lnSpc>
              <a:buNone/>
            </a:pPr>
            <a:r>
              <a:rPr lang="en-US" dirty="0">
                <a:sym typeface="Wingdings" panose="05000000000000000000" pitchFamily="2" charset="2"/>
              </a:rPr>
              <a:t>Logins but not users!</a:t>
            </a:r>
            <a:endParaRPr lang="en-US" dirty="0"/>
          </a:p>
          <a:p>
            <a:pPr marL="0" indent="0">
              <a:lnSpc>
                <a:spcPct val="150000"/>
              </a:lnSpc>
              <a:buNone/>
            </a:pPr>
            <a:endParaRPr lang="en-US" b="1" dirty="0"/>
          </a:p>
          <a:p>
            <a:pPr marL="0" indent="0">
              <a:lnSpc>
                <a:spcPct val="150000"/>
              </a:lnSpc>
              <a:buNone/>
            </a:pPr>
            <a:r>
              <a:rPr lang="en-US" b="0" dirty="0" err="1"/>
              <a:t>Dbatools</a:t>
            </a:r>
            <a:r>
              <a:rPr lang="en-US" b="0" dirty="0"/>
              <a:t> does help MUCH better</a:t>
            </a:r>
          </a:p>
          <a:p>
            <a:pPr marL="0" indent="0">
              <a:lnSpc>
                <a:spcPct val="150000"/>
              </a:lnSpc>
              <a:buNone/>
            </a:pPr>
            <a:r>
              <a:rPr lang="en-US" b="0" dirty="0" err="1"/>
              <a:t>Dbatools</a:t>
            </a:r>
            <a:r>
              <a:rPr lang="en-US" b="0" dirty="0"/>
              <a:t> does tab completion MUCH Better</a:t>
            </a:r>
          </a:p>
          <a:p>
            <a:pPr marL="0" indent="0">
              <a:lnSpc>
                <a:spcPct val="150000"/>
              </a:lnSpc>
              <a:buNone/>
            </a:pPr>
            <a:endParaRPr lang="en-US" b="0" dirty="0"/>
          </a:p>
          <a:p>
            <a:pPr marL="0" indent="0">
              <a:lnSpc>
                <a:spcPct val="150000"/>
              </a:lnSpc>
              <a:buNone/>
            </a:pPr>
            <a:r>
              <a:rPr lang="en-US" b="0" dirty="0"/>
              <a:t>An Error when you don’t find a login with Get- This is confusing</a:t>
            </a:r>
          </a:p>
          <a:p>
            <a:pPr marL="0" indent="0">
              <a:lnSpc>
                <a:spcPct val="150000"/>
              </a:lnSpc>
              <a:buNone/>
            </a:pPr>
            <a:endParaRPr lang="en-US" b="0" dirty="0"/>
          </a:p>
          <a:p>
            <a:pPr marL="0" indent="0">
              <a:lnSpc>
                <a:spcPct val="150000"/>
              </a:lnSpc>
              <a:buNone/>
            </a:pPr>
            <a:r>
              <a:rPr lang="en-US" b="0" dirty="0"/>
              <a:t>You can Set Authentication Mode but not get it</a:t>
            </a:r>
          </a:p>
          <a:p>
            <a:pPr marL="0" indent="0">
              <a:lnSpc>
                <a:spcPct val="150000"/>
              </a:lnSpc>
              <a:buNone/>
            </a:pPr>
            <a:endParaRPr lang="en-US" b="0" dirty="0"/>
          </a:p>
          <a:p>
            <a:pPr marL="0" indent="0">
              <a:lnSpc>
                <a:spcPct val="150000"/>
              </a:lnSpc>
              <a:buNone/>
            </a:pPr>
            <a:r>
              <a:rPr lang="en-US" b="0" dirty="0"/>
              <a:t>Why can I not create a database or a user ? – We know why – There is only one Matteo!</a:t>
            </a:r>
          </a:p>
          <a:p>
            <a:pPr marL="0" indent="0" algn="r">
              <a:lnSpc>
                <a:spcPct val="150000"/>
              </a:lnSpc>
              <a:buNone/>
            </a:pPr>
            <a:endParaRPr lang="en-US" b="1" dirty="0"/>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119</a:t>
            </a:fld>
            <a:endParaRPr lang="en-US"/>
          </a:p>
        </p:txBody>
      </p:sp>
    </p:spTree>
    <p:extLst>
      <p:ext uri="{BB962C8B-B14F-4D97-AF65-F5344CB8AC3E}">
        <p14:creationId xmlns:p14="http://schemas.microsoft.com/office/powerpoint/2010/main" val="14140268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24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Tab-completion didn’t work</a:t>
            </a:r>
          </a:p>
          <a:p>
            <a:pPr marL="171450" indent="-171450">
              <a:buFont typeface="Arial" panose="020B0604020202020204" pitchFamily="34" charset="0"/>
              <a:buChar char="•"/>
            </a:pPr>
            <a:r>
              <a:rPr lang="en-US" sz="1200" dirty="0"/>
              <a:t>Invoke-</a:t>
            </a:r>
            <a:r>
              <a:rPr lang="en-US" sz="1200" dirty="0" err="1"/>
              <a:t>SqlCmd</a:t>
            </a:r>
            <a:r>
              <a:rPr lang="en-US" sz="1200" dirty="0"/>
              <a:t> was buggy</a:t>
            </a:r>
          </a:p>
          <a:p>
            <a:pPr marL="171450" indent="-171450">
              <a:buFont typeface="Arial" panose="020B0604020202020204" pitchFamily="34" charset="0"/>
              <a:buChar char="•"/>
            </a:pPr>
            <a:r>
              <a:rPr lang="en-US" sz="1200" dirty="0"/>
              <a:t>-</a:t>
            </a:r>
            <a:r>
              <a:rPr lang="en-US" sz="1200" dirty="0" err="1"/>
              <a:t>WhatIf</a:t>
            </a:r>
            <a:r>
              <a:rPr lang="en-US" sz="1200" dirty="0"/>
              <a:t> actually performed commands</a:t>
            </a:r>
          </a:p>
          <a:p>
            <a:pPr marL="171450" indent="-171450">
              <a:buFont typeface="Arial" panose="020B0604020202020204" pitchFamily="34" charset="0"/>
              <a:buChar char="•"/>
            </a:pPr>
            <a:r>
              <a:rPr lang="en-US" sz="1200" dirty="0"/>
              <a:t>SQLPS was slow to load</a:t>
            </a:r>
          </a:p>
          <a:p>
            <a:pPr marL="171450" indent="-171450">
              <a:buFont typeface="Arial" panose="020B0604020202020204" pitchFamily="34" charset="0"/>
              <a:buChar char="•"/>
            </a:pPr>
            <a:r>
              <a:rPr lang="en-US" sz="1200" dirty="0"/>
              <a:t>SQLPS changed the directory unexpectedly</a:t>
            </a:r>
          </a:p>
          <a:p>
            <a:pPr marL="171450" indent="-171450">
              <a:buFont typeface="Arial" panose="020B0604020202020204" pitchFamily="34" charset="0"/>
              <a:buChar char="•"/>
            </a:pPr>
            <a:r>
              <a:rPr lang="en-US" sz="1200" dirty="0"/>
              <a:t>SQLPS used unapproved verbs</a:t>
            </a:r>
          </a:p>
          <a:p>
            <a:pPr marL="171450" indent="-171450">
              <a:buFont typeface="Arial" panose="020B0604020202020204" pitchFamily="34" charset="0"/>
              <a:buChar char="•"/>
            </a:pPr>
            <a:r>
              <a:rPr lang="en-US" sz="1200" dirty="0"/>
              <a:t>Other platforms offered 700+ cmdlets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5712169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121</a:t>
            </a:fld>
            <a:endParaRPr lang="en-US"/>
          </a:p>
        </p:txBody>
      </p:sp>
    </p:spTree>
    <p:extLst>
      <p:ext uri="{BB962C8B-B14F-4D97-AF65-F5344CB8AC3E}">
        <p14:creationId xmlns:p14="http://schemas.microsoft.com/office/powerpoint/2010/main" val="6780136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122</a:t>
            </a:fld>
            <a:endParaRPr lang="en-US"/>
          </a:p>
        </p:txBody>
      </p:sp>
    </p:spTree>
    <p:extLst>
      <p:ext uri="{BB962C8B-B14F-4D97-AF65-F5344CB8AC3E}">
        <p14:creationId xmlns:p14="http://schemas.microsoft.com/office/powerpoint/2010/main" val="668762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123</a:t>
            </a:fld>
            <a:endParaRPr lang="en-US"/>
          </a:p>
        </p:txBody>
      </p:sp>
    </p:spTree>
    <p:extLst>
      <p:ext uri="{BB962C8B-B14F-4D97-AF65-F5344CB8AC3E}">
        <p14:creationId xmlns:p14="http://schemas.microsoft.com/office/powerpoint/2010/main" val="12184494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124</a:t>
            </a:fld>
            <a:endParaRPr lang="en-US"/>
          </a:p>
        </p:txBody>
      </p:sp>
    </p:spTree>
    <p:extLst>
      <p:ext uri="{BB962C8B-B14F-4D97-AF65-F5344CB8AC3E}">
        <p14:creationId xmlns:p14="http://schemas.microsoft.com/office/powerpoint/2010/main" val="3352439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Technically Where-Object </a:t>
            </a:r>
            <a:r>
              <a:rPr lang="en-US" dirty="0"/>
              <a:t>has two modes, one with a basic Property/Value match (no ands or </a:t>
            </a:r>
            <a:r>
              <a:rPr lang="en-US" dirty="0" err="1"/>
              <a:t>ors</a:t>
            </a:r>
            <a:r>
              <a:rPr lang="en-US" dirty="0"/>
              <a:t>) and one with a -</a:t>
            </a:r>
            <a:r>
              <a:rPr lang="en-US" dirty="0" err="1"/>
              <a:t>FilterScript</a:t>
            </a:r>
            <a:endParaRPr lang="en-US" dirty="0"/>
          </a:p>
          <a:p>
            <a:r>
              <a:rPr lang="en-US" dirty="0"/>
              <a:t>I generally avoid the first mode because you just have to switch to the second if you want to make it more specific, and </a:t>
            </a:r>
            <a:r>
              <a:rPr lang="en-US" dirty="0" err="1"/>
              <a:t>Filterscript</a:t>
            </a:r>
            <a:r>
              <a:rPr lang="en-US" dirty="0"/>
              <a:t> allows you to also make dynamic compound values, which is cool. </a:t>
            </a:r>
          </a:p>
          <a:p>
            <a:endParaRPr lang="en-US" dirty="0"/>
          </a:p>
          <a:p>
            <a:r>
              <a:rPr lang="en-US" dirty="0"/>
              <a:t>A pretty </a:t>
            </a:r>
            <a:r>
              <a:rPr lang="en-US" dirty="0" err="1"/>
              <a:t>skint</a:t>
            </a:r>
            <a:r>
              <a:rPr lang="en-US" dirty="0"/>
              <a:t> slide, let’s move onto the operators.</a:t>
            </a:r>
          </a:p>
        </p:txBody>
      </p:sp>
      <p:sp>
        <p:nvSpPr>
          <p:cNvPr id="4" name="Slide Number Placeholder 3"/>
          <p:cNvSpPr>
            <a:spLocks noGrp="1"/>
          </p:cNvSpPr>
          <p:nvPr>
            <p:ph type="sldNum" sz="quarter" idx="10"/>
          </p:nvPr>
        </p:nvSpPr>
        <p:spPr/>
        <p:txBody>
          <a:bodyPr/>
          <a:lstStyle/>
          <a:p>
            <a:fld id="{DDD65AC4-17B0-4E19-8496-B264E70A18D3}" type="slidenum">
              <a:rPr lang="en-US" smtClean="0"/>
              <a:t>125</a:t>
            </a:fld>
            <a:endParaRPr lang="en-US"/>
          </a:p>
        </p:txBody>
      </p:sp>
    </p:spTree>
    <p:extLst>
      <p:ext uri="{BB962C8B-B14F-4D97-AF65-F5344CB8AC3E}">
        <p14:creationId xmlns:p14="http://schemas.microsoft.com/office/powerpoint/2010/main" val="28770998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Group-Object </a:t>
            </a:r>
            <a:r>
              <a:rPr lang="en-US" sz="1200" b="0" i="0" kern="1200" dirty="0">
                <a:solidFill>
                  <a:schemeClr val="tx1"/>
                </a:solidFill>
                <a:effectLst/>
                <a:latin typeface="+mn-lt"/>
                <a:ea typeface="+mn-ea"/>
                <a:cs typeface="+mn-cs"/>
              </a:rPr>
              <a:t>has a few useful parameters, but I mostly stick to the defaults and avoid all of them, that said, let’s quickly dive 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-Property One or more properties or </a:t>
            </a:r>
            <a:r>
              <a:rPr lang="en-US" sz="1200" b="0" i="0" kern="1200" dirty="0" err="1">
                <a:solidFill>
                  <a:schemeClr val="tx1"/>
                </a:solidFill>
                <a:effectLst/>
                <a:latin typeface="+mn-lt"/>
                <a:ea typeface="+mn-ea"/>
                <a:cs typeface="+mn-cs"/>
              </a:rPr>
              <a:t>scriptblocks</a:t>
            </a:r>
            <a:r>
              <a:rPr lang="en-US" sz="1200" b="0" i="0" kern="1200" dirty="0">
                <a:solidFill>
                  <a:schemeClr val="tx1"/>
                </a:solidFill>
                <a:effectLst/>
                <a:latin typeface="+mn-lt"/>
                <a:ea typeface="+mn-ea"/>
                <a:cs typeface="+mn-cs"/>
              </a:rPr>
              <a:t> you would like to group on. (Default)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AsHashTable</a:t>
            </a:r>
            <a:r>
              <a:rPr lang="en-US" sz="1200" b="0" i="0" kern="1200" dirty="0">
                <a:solidFill>
                  <a:schemeClr val="tx1"/>
                </a:solidFill>
                <a:effectLst/>
                <a:latin typeface="+mn-lt"/>
                <a:ea typeface="+mn-ea"/>
                <a:cs typeface="+mn-cs"/>
              </a:rPr>
              <a:t> Skip the count and just return a @{ Name, Value} pair of grouping/items, most useful for returning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imo</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AsString</a:t>
            </a:r>
            <a:r>
              <a:rPr lang="en-US" sz="1200" b="0" i="0" kern="1200" dirty="0">
                <a:solidFill>
                  <a:schemeClr val="tx1"/>
                </a:solidFill>
                <a:effectLst/>
                <a:latin typeface="+mn-lt"/>
                <a:ea typeface="+mn-ea"/>
                <a:cs typeface="+mn-cs"/>
              </a:rPr>
              <a:t> Convert the Group items into strings, useful for presentation without further munging/expanding.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CaseSensitive</a:t>
            </a:r>
            <a:r>
              <a:rPr lang="en-US" sz="1200" b="0" i="0" kern="1200" dirty="0">
                <a:solidFill>
                  <a:schemeClr val="tx1"/>
                </a:solidFill>
                <a:effectLst/>
                <a:latin typeface="+mn-lt"/>
                <a:ea typeface="+mn-ea"/>
                <a:cs typeface="+mn-cs"/>
              </a:rPr>
              <a:t> By default grouping is not case sensitive.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-Culture The culture to use when comparing strings, this is very useful when you are not comparing strings from your locale.</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-InputObject</a:t>
            </a:r>
            <a:r>
              <a:rPr lang="en-US" sz="1200" b="0" i="0" kern="1200" dirty="0">
                <a:solidFill>
                  <a:schemeClr val="tx1"/>
                </a:solidFill>
                <a:effectLst/>
                <a:latin typeface="+mn-lt"/>
                <a:ea typeface="+mn-ea"/>
                <a:cs typeface="+mn-cs"/>
              </a:rPr>
              <a:t> Be aware that if you submit a collection via </a:t>
            </a:r>
            <a:r>
              <a:rPr lang="en-US" sz="1200" b="0" i="0" kern="1200">
                <a:solidFill>
                  <a:schemeClr val="tx1"/>
                </a:solidFill>
                <a:effectLst/>
                <a:latin typeface="+mn-lt"/>
                <a:ea typeface="+mn-ea"/>
                <a:cs typeface="+mn-cs"/>
              </a:rPr>
              <a:t>this Group-Object </a:t>
            </a:r>
            <a:r>
              <a:rPr lang="en-US" sz="1200" b="0" i="0" kern="1200" dirty="0">
                <a:solidFill>
                  <a:schemeClr val="tx1"/>
                </a:solidFill>
                <a:effectLst/>
                <a:latin typeface="+mn-lt"/>
                <a:ea typeface="+mn-ea"/>
                <a:cs typeface="+mn-cs"/>
              </a:rPr>
              <a:t>will only see one, so this is mostly carp.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NoElement</a:t>
            </a:r>
            <a:r>
              <a:rPr lang="en-US" sz="1200" b="0" i="0" kern="1200" dirty="0">
                <a:solidFill>
                  <a:schemeClr val="tx1"/>
                </a:solidFill>
                <a:effectLst/>
                <a:latin typeface="+mn-lt"/>
                <a:ea typeface="+mn-ea"/>
                <a:cs typeface="+mn-cs"/>
              </a:rPr>
              <a:t> Do not return the elements of the group in the results, .</a:t>
            </a:r>
          </a:p>
        </p:txBody>
      </p:sp>
      <p:sp>
        <p:nvSpPr>
          <p:cNvPr id="4" name="Slide Number Placeholder 3"/>
          <p:cNvSpPr>
            <a:spLocks noGrp="1"/>
          </p:cNvSpPr>
          <p:nvPr>
            <p:ph type="sldNum" sz="quarter" idx="10"/>
          </p:nvPr>
        </p:nvSpPr>
        <p:spPr/>
        <p:txBody>
          <a:bodyPr/>
          <a:lstStyle/>
          <a:p>
            <a:fld id="{DDD65AC4-17B0-4E19-8496-B264E70A18D3}" type="slidenum">
              <a:rPr lang="en-US" smtClean="0"/>
              <a:t>126</a:t>
            </a:fld>
            <a:endParaRPr lang="en-US"/>
          </a:p>
        </p:txBody>
      </p:sp>
    </p:spTree>
    <p:extLst>
      <p:ext uri="{BB962C8B-B14F-4D97-AF65-F5344CB8AC3E}">
        <p14:creationId xmlns:p14="http://schemas.microsoft.com/office/powerpoint/2010/main" val="5368313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Sort-Object </a:t>
            </a:r>
            <a:r>
              <a:rPr lang="en-US" dirty="0"/>
              <a:t>maps your default output value to the property field, which you can explicitly call out, or even list multiple.</a:t>
            </a:r>
          </a:p>
          <a:p>
            <a:r>
              <a:rPr lang="en-US" dirty="0"/>
              <a:t>By default, Sort will check for default properties, if it does not exist it will interpret it as $null and place it at the end of the sort order</a:t>
            </a:r>
          </a:p>
          <a:p>
            <a:r>
              <a:rPr lang="en-US" dirty="0"/>
              <a:t>If the property itself isn’t </a:t>
            </a:r>
            <a:r>
              <a:rPr lang="en-US" dirty="0" err="1"/>
              <a:t>compareable</a:t>
            </a:r>
            <a:r>
              <a:rPr lang="en-US"/>
              <a:t>, sort-object </a:t>
            </a:r>
            <a:r>
              <a:rPr lang="en-US" dirty="0"/>
              <a:t>will actually convert it to a string to compare it.</a:t>
            </a:r>
          </a:p>
          <a:p>
            <a:r>
              <a:rPr lang="en-US" dirty="0"/>
              <a:t>If you sort on a property that is an </a:t>
            </a:r>
            <a:r>
              <a:rPr lang="en-US" dirty="0" err="1"/>
              <a:t>enum</a:t>
            </a:r>
            <a:r>
              <a:rPr lang="en-US" dirty="0"/>
              <a:t>, it will sort the enumeration in numeric order, even while translating the value to the “human readable” form.</a:t>
            </a:r>
          </a:p>
          <a:p>
            <a:endParaRPr lang="en-US" dirty="0"/>
          </a:p>
          <a:p>
            <a:r>
              <a:rPr lang="en-US" dirty="0"/>
              <a:t>By </a:t>
            </a:r>
            <a:r>
              <a:rPr lang="en-US"/>
              <a:t>default sort-object </a:t>
            </a:r>
            <a:r>
              <a:rPr lang="en-US" dirty="0"/>
              <a:t>is not case sensitive</a:t>
            </a:r>
          </a:p>
          <a:p>
            <a:r>
              <a:rPr lang="en-US" dirty="0"/>
              <a:t>By default</a:t>
            </a:r>
            <a:r>
              <a:rPr lang="en-US"/>
              <a:t>, sort-object </a:t>
            </a:r>
            <a:r>
              <a:rPr lang="en-US" dirty="0" err="1"/>
              <a:t>usese</a:t>
            </a:r>
            <a:r>
              <a:rPr lang="en-US" dirty="0"/>
              <a:t> your culture</a:t>
            </a:r>
          </a:p>
          <a:p>
            <a:r>
              <a:rPr lang="en-US" dirty="0"/>
              <a:t>By default</a:t>
            </a:r>
            <a:r>
              <a:rPr lang="en-US"/>
              <a:t>, sort-object </a:t>
            </a:r>
            <a:r>
              <a:rPr lang="en-US" dirty="0"/>
              <a:t>uses </a:t>
            </a:r>
            <a:r>
              <a:rPr lang="en-US" dirty="0" err="1"/>
              <a:t>asc</a:t>
            </a:r>
            <a:r>
              <a:rPr lang="en-US" dirty="0"/>
              <a:t> order</a:t>
            </a:r>
          </a:p>
          <a:p>
            <a:endParaRPr lang="en-US" dirty="0"/>
          </a:p>
          <a:p>
            <a:r>
              <a:rPr lang="en-US" dirty="0"/>
              <a:t>The </a:t>
            </a:r>
            <a:r>
              <a:rPr lang="en-US" dirty="0" err="1"/>
              <a:t>param</a:t>
            </a:r>
            <a:r>
              <a:rPr lang="en-US" dirty="0"/>
              <a:t> I wanted to talk for a minute about is the unique </a:t>
            </a:r>
            <a:r>
              <a:rPr lang="en-US" dirty="0" err="1"/>
              <a:t>param</a:t>
            </a:r>
            <a:r>
              <a:rPr lang="en-US" dirty="0"/>
              <a:t> which is a “unique” </a:t>
            </a:r>
            <a:r>
              <a:rPr lang="en-US" dirty="0" err="1"/>
              <a:t>param</a:t>
            </a:r>
            <a:r>
              <a:rPr lang="en-US" dirty="0"/>
              <a:t>, in that it somewhat defies expectations from our T-SQL world. (</a:t>
            </a:r>
            <a:r>
              <a:rPr lang="en-US" dirty="0" err="1"/>
              <a:t>Haha</a:t>
            </a:r>
            <a:r>
              <a:rPr lang="en-US" dirty="0"/>
              <a:t> pun!)</a:t>
            </a:r>
          </a:p>
          <a:p>
            <a:r>
              <a:rPr lang="en-US" dirty="0"/>
              <a:t>Basically, it will use the property you are selecting as the bucket for unique values, and scan through your items taking any value it hasn’t already seen.</a:t>
            </a:r>
          </a:p>
          <a:p>
            <a:endParaRPr lang="en-US" dirty="0"/>
          </a:p>
          <a:p>
            <a:r>
              <a:rPr lang="en-US" dirty="0"/>
              <a:t>Unlike the GROUP BY/DISTINCT rules we are used to, its good to know PowerShell uses a first come first serve attitude.</a:t>
            </a:r>
          </a:p>
          <a:p>
            <a:br>
              <a:rPr lang="en-US" dirty="0"/>
            </a:br>
            <a:r>
              <a:rPr lang="en-US" dirty="0"/>
              <a:t>Whew!</a:t>
            </a:r>
          </a:p>
          <a:p>
            <a:r>
              <a:rPr lang="en-US" dirty="0"/>
              <a:t>So we got through the basic mapping of PowerShell commands to T-SQL functions, what’s left?</a:t>
            </a:r>
            <a:br>
              <a:rPr lang="en-US" dirty="0"/>
            </a:br>
            <a:r>
              <a:rPr lang="en-US" dirty="0"/>
              <a:t>Well, some odd behavior, that’s what.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127</a:t>
            </a:fld>
            <a:endParaRPr lang="en-US"/>
          </a:p>
        </p:txBody>
      </p:sp>
    </p:spTree>
    <p:extLst>
      <p:ext uri="{BB962C8B-B14F-4D97-AF65-F5344CB8AC3E}">
        <p14:creationId xmlns:p14="http://schemas.microsoft.com/office/powerpoint/2010/main" val="11822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800" dirty="0"/>
              <a:t>Toy Story Reference </a:t>
            </a:r>
            <a:r>
              <a:rPr lang="en-US" sz="2800" dirty="0">
                <a:sym typeface="Wingdings" panose="05000000000000000000" pitchFamily="2" charset="2"/>
              </a:rPr>
              <a:t></a:t>
            </a:r>
            <a:endParaRPr lang="en-US" sz="2800" dirty="0"/>
          </a:p>
          <a:p>
            <a:pPr marL="285750" indent="-285750">
              <a:buFont typeface="Arial" panose="020B0604020202020204" pitchFamily="34" charset="0"/>
              <a:buChar char="•"/>
            </a:pPr>
            <a:r>
              <a:rPr lang="en-US" sz="2800" dirty="0"/>
              <a:t>The SQL Server team hired a dedicated PowerShell engineer – We love Matteo – even if we aren’t sure how to pronounce his surname</a:t>
            </a:r>
          </a:p>
          <a:p>
            <a:pPr marL="285750" indent="-285750">
              <a:buFont typeface="Arial" panose="020B0604020202020204" pitchFamily="34" charset="0"/>
              <a:buChar char="•"/>
            </a:pPr>
            <a:r>
              <a:rPr lang="en-US" sz="2800" dirty="0"/>
              <a:t>Microsoft began taking Connect Items (suggestions + bug reports) seriously</a:t>
            </a:r>
          </a:p>
          <a:p>
            <a:pPr marL="285750" indent="-285750">
              <a:buFont typeface="Arial" panose="020B0604020202020204" pitchFamily="34" charset="0"/>
              <a:buChar char="•"/>
            </a:pPr>
            <a:r>
              <a:rPr lang="en-US" sz="2800" dirty="0"/>
              <a:t>https://social.msdn.microsoft.com/Forums/en-US/728f562f-0600-432b-aaab-1decc406d6d8/submitting-defect-reports-and-suggestions?forum=sqltools </a:t>
            </a:r>
          </a:p>
          <a:p>
            <a:pPr marL="285750" indent="-285750">
              <a:buFont typeface="Arial" panose="020B0604020202020204" pitchFamily="34" charset="0"/>
              <a:buChar char="•"/>
            </a:pPr>
            <a:r>
              <a:rPr lang="en-US" sz="2800" dirty="0"/>
              <a:t>SQLPS was renamed to SqlServer</a:t>
            </a:r>
          </a:p>
          <a:p>
            <a:pPr marL="742950" lvl="1" indent="-285750">
              <a:buFont typeface="Arial" panose="020B0604020202020204" pitchFamily="34" charset="0"/>
              <a:buChar char="•"/>
            </a:pPr>
            <a:r>
              <a:rPr lang="en-US" sz="2800" dirty="0"/>
              <a:t>Made it easier to do REGULAR RELEASES!</a:t>
            </a:r>
          </a:p>
          <a:p>
            <a:pPr marL="742950" lvl="1" indent="-285750">
              <a:buFont typeface="Arial" panose="020B0604020202020204" pitchFamily="34" charset="0"/>
              <a:buChar char="•"/>
            </a:pPr>
            <a:r>
              <a:rPr lang="en-US" sz="2800" dirty="0"/>
              <a:t>Initially these were monthly releases associated with SSMS</a:t>
            </a:r>
          </a:p>
          <a:p>
            <a:pPr marL="742950" lvl="1" indent="-285750">
              <a:buFont typeface="Arial" panose="020B0604020202020204" pitchFamily="34" charset="0"/>
              <a:buChar char="•"/>
            </a:pPr>
            <a:r>
              <a:rPr lang="en-US" sz="2800" dirty="0"/>
              <a:t>But then they were doing two a month of SSMS</a:t>
            </a:r>
          </a:p>
          <a:p>
            <a:pPr marL="285750" indent="-285750">
              <a:buFont typeface="Arial" panose="020B0604020202020204" pitchFamily="34" charset="0"/>
              <a:buChar char="•"/>
            </a:pPr>
            <a:r>
              <a:rPr lang="en-US" sz="2800" dirty="0"/>
              <a:t>March 2017 - Separated from SSMS install with the SSMS 17.0 release and available from the PowerShell Gallery – no need for massive download (20Mb versus 700Mb  ) and quicker releases –easier to update</a:t>
            </a:r>
          </a:p>
          <a:p>
            <a:endParaRPr lang="en-US" dirty="0"/>
          </a:p>
          <a:p>
            <a:r>
              <a:rPr lang="en-US" dirty="0"/>
              <a:t>Rob, discuss how community and Microsoft came together</a:t>
            </a:r>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450989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be fu nctionality?</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99318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breaking down the basics, here’s the list.</a:t>
            </a:r>
          </a:p>
          <a:p>
            <a:r>
              <a:rPr lang="en-US" dirty="0"/>
              <a:t>What when we go by the </a:t>
            </a:r>
            <a:r>
              <a:rPr lang="en-US" dirty="0" err="1"/>
              <a:t>shortnames</a:t>
            </a:r>
            <a:r>
              <a:rPr lang="en-US" dirty="0"/>
              <a:t>, its may be even clearer.</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6356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order by and from are a little bit wonky, but otherwise this is somewhat familiar territory.</a:t>
            </a:r>
          </a:p>
          <a:p>
            <a:r>
              <a:rPr lang="en-US" dirty="0"/>
              <a:t>And that’s what I want you all to understand, that your set based filtering and projections are welcome and awesome skills, and they apply fairly directly to things in PowerShell.</a:t>
            </a:r>
          </a:p>
          <a:p>
            <a:endParaRPr lang="en-US" dirty="0"/>
          </a:p>
          <a:p>
            <a:r>
              <a:rPr lang="en-US" dirty="0"/>
              <a:t>T-SQL has AS, we have Set-Alias</a:t>
            </a:r>
          </a:p>
          <a:p>
            <a:endParaRPr lang="en-US" dirty="0"/>
          </a:p>
          <a:p>
            <a:r>
              <a:rPr lang="en-US" dirty="0"/>
              <a:t>Address RBAR with PS (% = </a:t>
            </a:r>
            <a:r>
              <a:rPr lang="en-US" dirty="0" err="1"/>
              <a:t>ForEach</a:t>
            </a:r>
            <a:r>
              <a:rPr lang="en-US" dirty="0"/>
              <a:t>-Object) and how it’s NBD</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45057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it’s a SQL like syntax, you know this.</a:t>
            </a:r>
          </a:p>
          <a:p>
            <a:r>
              <a:rPr lang="en-US" dirty="0"/>
              <a:t>Alright, let’s dive into the various commands, break them down a little bit, and show off some interesting possibilities. </a:t>
            </a:r>
          </a:p>
          <a:p>
            <a:endParaRPr lang="en-US" dirty="0"/>
          </a:p>
          <a:p>
            <a:r>
              <a:rPr lang="en-US" dirty="0"/>
              <a:t>First, we are going to </a:t>
            </a:r>
            <a:r>
              <a:rPr lang="en-US"/>
              <a:t>discuss Select-object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331782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select-object’s syntax (if you are new to </a:t>
            </a:r>
            <a:r>
              <a:rPr lang="en-US" dirty="0" err="1"/>
              <a:t>powershell</a:t>
            </a:r>
            <a:r>
              <a:rPr lang="en-US" dirty="0"/>
              <a:t>) can be a little daunting, but the truth is that most things in </a:t>
            </a:r>
            <a:r>
              <a:rPr lang="en-US" dirty="0" err="1"/>
              <a:t>powershell</a:t>
            </a:r>
            <a:r>
              <a:rPr lang="en-US" dirty="0"/>
              <a:t> follow a set of rules, and there are </a:t>
            </a:r>
            <a:r>
              <a:rPr lang="en-US" dirty="0" err="1"/>
              <a:t>are</a:t>
            </a:r>
            <a:r>
              <a:rPr lang="en-US" dirty="0"/>
              <a:t> always wonderful examples in the help documentation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Select-Object or Select for short can filter and project properties from objects and pass whole objects or portions through the pipeline for you to further manipulate.</a:t>
            </a:r>
          </a:p>
          <a:p>
            <a:r>
              <a:rPr lang="en-US" dirty="0">
                <a:sym typeface="Wingdings" panose="05000000000000000000" pitchFamily="2" charset="2"/>
              </a:rPr>
              <a:t>Just like a SQL statement, you specify a list of “columns” or properties, and those will be returned. </a:t>
            </a:r>
          </a:p>
          <a:p>
            <a:endParaRPr lang="en-US" dirty="0">
              <a:sym typeface="Wingdings" panose="05000000000000000000" pitchFamily="2" charset="2"/>
            </a:endParaRPr>
          </a:p>
          <a:p>
            <a:r>
              <a:rPr lang="en-US" dirty="0">
                <a:sym typeface="Wingdings" panose="05000000000000000000" pitchFamily="2" charset="2"/>
              </a:rPr>
              <a:t>Unlike a SQL Statement, the Select-Object command does not allow things like formatting directly in the selection stage without a little additional trickery.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734878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178223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or at least performance inhibiting in T-SQL may not be a bad idea in PowerShell and visa-versa.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a:t>
            </a:r>
            <a:r>
              <a:rPr lang="en-US" dirty="0" err="1"/>
              <a:t>denormalize</a:t>
            </a:r>
            <a:r>
              <a:rPr lang="en-US" dirty="0"/>
              <a:t>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72668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02379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840479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is something I did a lot when I started in PowerShell, and it’s because I was missing the fundamental concepts.</a:t>
            </a:r>
          </a:p>
          <a:p>
            <a:endParaRPr lang="en-US" dirty="0"/>
          </a:p>
          <a:p>
            <a:r>
              <a:rPr lang="en-US" dirty="0"/>
              <a:t>The property name isn’t itself a thing, just a list being put into another function, and that function has a special syntax if you want to dynamically modify its output.</a:t>
            </a:r>
          </a:p>
          <a:p>
            <a:r>
              <a:rPr lang="en-US" dirty="0"/>
              <a:t>SO</a:t>
            </a:r>
          </a:p>
          <a:p>
            <a:r>
              <a:rPr lang="en-US" dirty="0"/>
              <a:t>Specifically, you have to pass a hash table with specific values, and the Select-Object command will understand you have to use a Calculated Property. </a:t>
            </a:r>
          </a:p>
          <a:p>
            <a:endParaRPr lang="en-US" dirty="0"/>
          </a:p>
          <a:p>
            <a:r>
              <a:rPr lang="en-US" dirty="0"/>
              <a:t>You can do this with any values you want, so if you find yourself saying “I need to join this” consider for smallish sets a calculated property could even be a lookup into another object, it’s a </a:t>
            </a:r>
            <a:r>
              <a:rPr lang="en-US" dirty="0" err="1"/>
              <a:t>ScriptBlock</a:t>
            </a:r>
            <a:r>
              <a:rPr lang="en-US" dirty="0"/>
              <a:t> so the possibilities are almost endless.</a:t>
            </a:r>
          </a:p>
          <a:p>
            <a:endParaRPr lang="en-US" dirty="0"/>
          </a:p>
          <a:p>
            <a:r>
              <a:rPr lang="en-US" dirty="0"/>
              <a:t>Alright, so we have a vague notion of how to take an object, find its properties, use select-object, project some of those properties, and we can even format it to boot.</a:t>
            </a:r>
          </a:p>
          <a:p>
            <a:r>
              <a:rPr lang="en-US" dirty="0"/>
              <a:t>What we haven’t really talked about is that little vertical line up there, called the pipe.</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4254664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Piping and looping are next up on the docket, and they basically replace the FROM idiom in T-SQL.</a:t>
            </a:r>
          </a:p>
          <a:p>
            <a:endParaRPr lang="en-US" dirty="0"/>
          </a:p>
          <a:p>
            <a:r>
              <a:rPr lang="en-US" dirty="0"/>
              <a:t>Effectively, if you want to operate on </a:t>
            </a:r>
            <a:r>
              <a:rPr lang="en-US"/>
              <a:t>an object </a:t>
            </a:r>
            <a:r>
              <a:rPr lang="en-US" dirty="0"/>
              <a:t>in a general way to project and filter data, you will generally be using one of these approaches (though C# does allow further interesting options not listed here.)</a:t>
            </a:r>
          </a:p>
          <a:p>
            <a:endParaRPr lang="en-US" dirty="0"/>
          </a:p>
          <a:p>
            <a:r>
              <a:rPr lang="en-US" dirty="0"/>
              <a:t>In piping, we pass the output </a:t>
            </a:r>
            <a:r>
              <a:rPr lang="en-US"/>
              <a:t>of objects </a:t>
            </a:r>
            <a:r>
              <a:rPr lang="en-US" dirty="0"/>
              <a:t>into the inputs of commands, and the pipe has some rules we will talk about later which automagically connect the dots of how; the pipe also allows any number of select/where/</a:t>
            </a:r>
            <a:r>
              <a:rPr lang="en-US" dirty="0" err="1"/>
              <a:t>etc</a:t>
            </a:r>
            <a:r>
              <a:rPr lang="en-US" dirty="0"/>
              <a:t> in the pipeline, just like you can subquery infinitely in a SQL statement (though in both cases you might be faffing a bit.)</a:t>
            </a:r>
          </a:p>
          <a:p>
            <a:endParaRPr lang="en-US" dirty="0"/>
          </a:p>
          <a:p>
            <a:r>
              <a:rPr lang="en-US" dirty="0"/>
              <a:t>With looping (which if you’ve written most other languages this will be review time) in </a:t>
            </a:r>
            <a:r>
              <a:rPr lang="en-US" dirty="0" err="1"/>
              <a:t>Powershell</a:t>
            </a:r>
            <a:r>
              <a:rPr lang="en-US" dirty="0"/>
              <a:t> you can pipe </a:t>
            </a:r>
            <a:r>
              <a:rPr lang="en-US"/>
              <a:t>the object </a:t>
            </a:r>
            <a:r>
              <a:rPr lang="en-US" dirty="0"/>
              <a:t>to a </a:t>
            </a:r>
            <a:r>
              <a:rPr lang="en-US" dirty="0" err="1"/>
              <a:t>foreach</a:t>
            </a:r>
            <a:r>
              <a:rPr lang="en-US" dirty="0"/>
              <a:t>, write an explicit </a:t>
            </a:r>
            <a:r>
              <a:rPr lang="en-US" dirty="0" err="1"/>
              <a:t>foreach</a:t>
            </a:r>
            <a:r>
              <a:rPr lang="en-US" dirty="0"/>
              <a:t>, or use one of the provided loops. </a:t>
            </a:r>
          </a:p>
          <a:p>
            <a:endParaRPr lang="en-US" dirty="0"/>
          </a:p>
          <a:p>
            <a:r>
              <a:rPr lang="en-US" dirty="0"/>
              <a:t>For most dba related tasks I find </a:t>
            </a:r>
            <a:r>
              <a:rPr lang="en-US" dirty="0" err="1"/>
              <a:t>foreach</a:t>
            </a:r>
            <a:r>
              <a:rPr lang="en-US" dirty="0"/>
              <a:t> to be my favorite non pipe based loop, but its really user’s choice. </a:t>
            </a:r>
          </a:p>
          <a:p>
            <a:endParaRPr lang="en-US" dirty="0"/>
          </a:p>
          <a:p>
            <a:r>
              <a:rPr lang="en-US" dirty="0"/>
              <a:t>We wont spend much more time on these except to talk about the piping rules (in case you have a command through a </a:t>
            </a:r>
            <a:r>
              <a:rPr lang="en-US" dirty="0" err="1"/>
              <a:t>tiz</a:t>
            </a:r>
            <a:r>
              <a:rPr lang="en-US" dirty="0"/>
              <a:t> on you) </a:t>
            </a:r>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360024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actually has </a:t>
            </a:r>
            <a:r>
              <a:rPr lang="en-US" dirty="0" err="1"/>
              <a:t>pararmeter</a:t>
            </a:r>
            <a:r>
              <a:rPr lang="en-US" dirty="0"/>
              <a:t> binding rules which determine how the output of one command or object is read by the input of a second.</a:t>
            </a:r>
          </a:p>
          <a:p>
            <a:r>
              <a:rPr lang="en-US" dirty="0"/>
              <a:t>I totally stole this list from </a:t>
            </a:r>
            <a:r>
              <a:rPr lang="en-US" dirty="0" err="1"/>
              <a:t>Boe</a:t>
            </a:r>
            <a:r>
              <a:rPr lang="en-US" dirty="0"/>
              <a:t> </a:t>
            </a:r>
            <a:r>
              <a:rPr lang="en-US" dirty="0" err="1"/>
              <a:t>Prox</a:t>
            </a:r>
            <a:r>
              <a:rPr lang="en-US" dirty="0"/>
              <a:t>, who is a wizard of </a:t>
            </a:r>
            <a:r>
              <a:rPr lang="en-US" dirty="0" err="1"/>
              <a:t>powershell</a:t>
            </a:r>
            <a:r>
              <a:rPr lang="en-US" dirty="0"/>
              <a:t> such that I fear speak his name, please buy his book. </a:t>
            </a:r>
          </a:p>
          <a:p>
            <a:endParaRPr lang="en-US" dirty="0"/>
          </a:p>
          <a:p>
            <a:r>
              <a:rPr lang="en-US" dirty="0"/>
              <a:t>Summed up, the output of Get-Process –name </a:t>
            </a:r>
            <a:r>
              <a:rPr lang="en-US" dirty="0" err="1"/>
              <a:t>powershell</a:t>
            </a:r>
            <a:r>
              <a:rPr lang="en-US" dirty="0"/>
              <a:t> looks like a bunch of values with various column headers, and the object has the type of [</a:t>
            </a:r>
            <a:r>
              <a:rPr lang="en-US" dirty="0" err="1"/>
              <a:t>System.Diagnostics.Process</a:t>
            </a:r>
            <a:r>
              <a:rPr lang="en-US" dirty="0"/>
              <a:t>]</a:t>
            </a:r>
          </a:p>
          <a:p>
            <a:r>
              <a:rPr lang="en-US" dirty="0"/>
              <a:t>PowerShell takes a look and see’s the output of that object matches the first parameter input of the Stop-Process command with the –</a:t>
            </a:r>
            <a:r>
              <a:rPr lang="en-US" dirty="0" err="1"/>
              <a:t>InputObject</a:t>
            </a:r>
            <a:r>
              <a:rPr lang="en-US" dirty="0"/>
              <a:t> validating the Process[] type, if you want to check this out you can use the Trace-Command cmdlet and look for the </a:t>
            </a:r>
            <a:r>
              <a:rPr lang="en-US" dirty="0" err="1"/>
              <a:t>ParameterBinding</a:t>
            </a:r>
            <a:r>
              <a:rPr lang="en-US" dirty="0"/>
              <a:t> Information call, you should see bind </a:t>
            </a:r>
            <a:r>
              <a:rPr lang="en-US" dirty="0" err="1"/>
              <a:t>arg</a:t>
            </a:r>
            <a:r>
              <a:rPr lang="en-US" dirty="0"/>
              <a:t> [</a:t>
            </a:r>
            <a:r>
              <a:rPr lang="en-US" dirty="0" err="1"/>
              <a:t>System.Diagnostics.Process</a:t>
            </a:r>
            <a:r>
              <a:rPr lang="en-US" dirty="0"/>
              <a:t>[]] to </a:t>
            </a:r>
            <a:r>
              <a:rPr lang="en-US" dirty="0" err="1"/>
              <a:t>param</a:t>
            </a:r>
            <a:r>
              <a:rPr lang="en-US" dirty="0"/>
              <a:t> [</a:t>
            </a:r>
            <a:r>
              <a:rPr lang="en-US" dirty="0" err="1"/>
              <a:t>InputObject</a:t>
            </a:r>
            <a:r>
              <a:rPr lang="en-US" dirty="0"/>
              <a:t>] Successful.</a:t>
            </a:r>
          </a:p>
          <a:p>
            <a:endParaRPr lang="en-US" dirty="0"/>
          </a:p>
          <a:p>
            <a:r>
              <a:rPr lang="en-US" dirty="0"/>
              <a:t>These rules are not things you need every single day, especially when working with a well designed module like </a:t>
            </a:r>
            <a:r>
              <a:rPr lang="en-US" dirty="0" err="1"/>
              <a:t>dbatools</a:t>
            </a:r>
            <a:r>
              <a:rPr lang="en-US" dirty="0"/>
              <a:t>.</a:t>
            </a:r>
          </a:p>
          <a:p>
            <a:endParaRPr lang="en-US" dirty="0"/>
          </a:p>
          <a:p>
            <a:r>
              <a:rPr lang="en-US" dirty="0"/>
              <a:t>If your functions are “advanced functions” and support the pipeline, and have sane input and output object types, you will find that </a:t>
            </a:r>
            <a:r>
              <a:rPr lang="en-US" dirty="0" err="1"/>
              <a:t>powershell</a:t>
            </a:r>
            <a:r>
              <a:rPr lang="en-US" dirty="0"/>
              <a:t> mostly automagically figures it out for you.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get really stuck trying to pipe things or are getting some confusing output, keep the previous rules in mind and pipe your object to Get-Member.</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20493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automatic “Tell me what this thing does” tool of </a:t>
            </a:r>
            <a:r>
              <a:rPr lang="en-US" dirty="0" err="1"/>
              <a:t>powershell</a:t>
            </a:r>
            <a:r>
              <a:rPr lang="en-US" dirty="0"/>
              <a:t>, and its invaluable when navigating unfamiliar territory with PowerShell. </a:t>
            </a:r>
          </a:p>
          <a:p>
            <a:endParaRPr lang="en-US" dirty="0"/>
          </a:p>
          <a:p>
            <a:r>
              <a:rPr lang="en-US" dirty="0"/>
              <a:t>In general, Methods are things the object does (verbs) and Properties of various types are things the object is (data).</a:t>
            </a:r>
          </a:p>
          <a:p>
            <a:endParaRPr lang="en-US" dirty="0"/>
          </a:p>
          <a:p>
            <a:r>
              <a:rPr lang="en-US" dirty="0"/>
              <a:t>Here you see my asking the object that is returned from Connect-</a:t>
            </a:r>
            <a:r>
              <a:rPr lang="en-US" dirty="0" err="1"/>
              <a:t>DbaSqlSedrver</a:t>
            </a:r>
            <a:r>
              <a:rPr lang="en-US" dirty="0"/>
              <a:t> “What properties do you have formatted in 3 columns?” </a:t>
            </a:r>
          </a:p>
          <a:p>
            <a:r>
              <a:rPr lang="en-US" dirty="0"/>
              <a:t>It may seem a bit daunting at first, but when you consider that this is the server object that SSMS does all its work through, it starts to make sense. </a:t>
            </a:r>
          </a:p>
          <a:p>
            <a:endParaRPr lang="en-US" dirty="0"/>
          </a:p>
          <a:p>
            <a:r>
              <a:rPr lang="en-US" dirty="0"/>
              <a:t>You might see some interesting ones, like Databases, Paths, </a:t>
            </a:r>
            <a:r>
              <a:rPr lang="en-US" dirty="0" err="1"/>
              <a:t>IsSingleUser</a:t>
            </a:r>
            <a:r>
              <a:rPr lang="en-US" dirty="0"/>
              <a:t>, Credentials, all sorts of fun properties to be able to immediately inspect!</a:t>
            </a:r>
          </a:p>
          <a:p>
            <a:endParaRPr lang="en-US" dirty="0"/>
          </a:p>
          <a:p>
            <a:r>
              <a:rPr lang="en-US" dirty="0"/>
              <a:t>With this tool in mind many times the answer may be obvious when you are trying to solve a problem (or at least its clear what the next step to unravel the puzzle is) but you might want to just check out the MSDN page on that .NET type to get some additional information if you are getting thrown for a loop.</a:t>
            </a:r>
          </a:p>
          <a:p>
            <a:endParaRPr lang="en-US" dirty="0"/>
          </a:p>
          <a:p>
            <a:r>
              <a:rPr lang="en-US" dirty="0"/>
              <a:t>Many of the times the PowerShell documentation is good, but with some basic PS knowledge you can take a look at the properties and methods of the .NET type, and often times they have decent examples right up front (many if not in PowerShell, at least in C#.) </a:t>
            </a:r>
          </a:p>
          <a:p>
            <a:endParaRPr lang="en-US" dirty="0"/>
          </a:p>
          <a:p>
            <a:r>
              <a:rPr lang="en-US" dirty="0"/>
              <a:t>Alright, moving back onto the train, let’s take a look at Join-Object.</a:t>
            </a:r>
          </a:p>
          <a:p>
            <a:endParaRPr lang="en-US" dirty="0"/>
          </a:p>
          <a:p>
            <a:r>
              <a:rPr lang="en-US" dirty="0"/>
              <a:t>____</a:t>
            </a:r>
          </a:p>
          <a:p>
            <a:r>
              <a:rPr lang="en-US" dirty="0"/>
              <a:t>This slide also outlines something awesome about PowerShell that drove me crazy with VBScript. Like $</a:t>
            </a:r>
            <a:r>
              <a:rPr lang="en-US" dirty="0" err="1"/>
              <a:t>sql</a:t>
            </a:r>
            <a:r>
              <a:rPr lang="en-US" dirty="0"/>
              <a:t>, this command spans more than one line. </a:t>
            </a:r>
          </a:p>
          <a:p>
            <a:endParaRPr lang="en-US" dirty="0"/>
          </a:p>
          <a:p>
            <a:r>
              <a:rPr lang="en-US" dirty="0"/>
              <a:t>Using escape ` can also allow you to span more than one line by literally escaping a \r\n</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54705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a:t>
            </a:r>
            <a:r>
              <a:rPr lang="en-US"/>
              <a:t>, Join-Object</a:t>
            </a:r>
            <a:r>
              <a:rPr lang="en-US" dirty="0"/>
              <a:t>? </a:t>
            </a:r>
          </a:p>
          <a:p>
            <a:r>
              <a:rPr lang="en-US" dirty="0"/>
              <a:t>Sorry, there is no native </a:t>
            </a:r>
            <a:r>
              <a:rPr lang="en-US"/>
              <a:t>join object </a:t>
            </a:r>
            <a:r>
              <a:rPr lang="en-US" dirty="0"/>
              <a:t>in PowerShell.</a:t>
            </a:r>
          </a:p>
          <a:p>
            <a:endParaRPr lang="en-US" dirty="0"/>
          </a:p>
          <a:p>
            <a:r>
              <a:rPr lang="en-US" dirty="0"/>
              <a:t>The truth is, while there are definitely even MSDN blog posts with </a:t>
            </a:r>
            <a:r>
              <a:rPr lang="en-US"/>
              <a:t>a Join-Object </a:t>
            </a:r>
            <a:r>
              <a:rPr lang="en-US" dirty="0"/>
              <a:t>function, that the idea </a:t>
            </a:r>
            <a:r>
              <a:rPr lang="en-US"/>
              <a:t>of Join-Object </a:t>
            </a:r>
            <a:r>
              <a:rPr lang="en-US" dirty="0"/>
              <a:t>is a bit… odd </a:t>
            </a:r>
            <a:r>
              <a:rPr lang="en-US"/>
              <a:t>in object </a:t>
            </a:r>
            <a:r>
              <a:rPr lang="en-US" dirty="0"/>
              <a:t>oriented land.</a:t>
            </a:r>
          </a:p>
          <a:p>
            <a:endParaRPr lang="en-US" dirty="0"/>
          </a:p>
          <a:p>
            <a:r>
              <a:rPr lang="en-US" dirty="0"/>
              <a:t>If you want to do intersection or comparison in </a:t>
            </a:r>
            <a:r>
              <a:rPr lang="en-US" dirty="0" err="1"/>
              <a:t>powershell</a:t>
            </a:r>
            <a:r>
              <a:rPr lang="en-US" dirty="0"/>
              <a:t>, you can use </a:t>
            </a:r>
            <a:r>
              <a:rPr lang="en-US"/>
              <a:t>the Compare-Object </a:t>
            </a:r>
            <a:r>
              <a:rPr lang="en-US" dirty="0"/>
              <a:t>command and it will output a list </a:t>
            </a:r>
            <a:r>
              <a:rPr lang="en-US"/>
              <a:t>of objects </a:t>
            </a:r>
            <a:r>
              <a:rPr lang="en-US" dirty="0"/>
              <a:t>that are different. Nonetheless, </a:t>
            </a:r>
            <a:r>
              <a:rPr lang="en-US"/>
              <a:t>these object </a:t>
            </a:r>
            <a:r>
              <a:rPr lang="en-US" dirty="0"/>
              <a:t>types and values don’t really map directly in the way we expect, and if you treat </a:t>
            </a:r>
            <a:r>
              <a:rPr lang="en-US" dirty="0" err="1"/>
              <a:t>powershell</a:t>
            </a:r>
            <a:r>
              <a:rPr lang="en-US" dirty="0"/>
              <a:t> output like knitting together tables, you are going to have to do some mental gymnastics to get them to 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of the places where you have to let go of some of the table data structures you and I are so used to, and start to become accustomed to the things that </a:t>
            </a:r>
            <a:r>
              <a:rPr lang="en-US" dirty="0" err="1"/>
              <a:t>powershell</a:t>
            </a:r>
            <a:r>
              <a:rPr lang="en-US" dirty="0"/>
              <a:t> does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good tools for bulk loading data in and out of SQL Server (like the .NET dataset) which you might think have strong join semantics, but the truth is that these are thought of with SQL Server in mind, and scaling out joins to the middle tier is fairly rare.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881384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Where-object is the predicate filter for PowerShell, and you can use it to great effect. </a:t>
            </a:r>
          </a:p>
          <a:p>
            <a:r>
              <a:rPr lang="en-US" dirty="0"/>
              <a:t>Just like TSQL </a:t>
            </a:r>
          </a:p>
          <a:p>
            <a:endParaRPr lang="en-US" dirty="0"/>
          </a:p>
          <a:p>
            <a:r>
              <a:rPr lang="en-US" dirty="0"/>
              <a:t>This would be a good place to talk about fancy quotes and regular quotes and how PS recognizes both</a:t>
            </a:r>
          </a:p>
          <a:p>
            <a:endParaRPr lang="en-US" dirty="0"/>
          </a:p>
          <a:p>
            <a:r>
              <a:rPr lang="en-US"/>
              <a:t>“Databases” </a:t>
            </a:r>
            <a:r>
              <a:rPr lang="en-US" dirty="0"/>
              <a:t>is a rich object. How does it contain “Contain?” </a:t>
            </a:r>
            <a:r>
              <a:rPr lang="en-US" dirty="0" err="1"/>
              <a:t>ToString</a:t>
            </a:r>
            <a:r>
              <a:rPr lang="en-US" dirty="0"/>
              <a:t>()!</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7974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does not use mathematical operators you are used to in the context of comparisons, it does for assignment.</a:t>
            </a:r>
          </a:p>
          <a:p>
            <a:r>
              <a:rPr lang="en-US" dirty="0"/>
              <a:t>That’s because classic comparison operators like greater than or less than are actually classic shortcuts for shell redirection operators, and so when PS was conceived they thought that as operators were effectively parameters to a function, why not just make it prefixed with –</a:t>
            </a:r>
          </a:p>
          <a:p>
            <a:endParaRPr lang="en-US" dirty="0"/>
          </a:p>
          <a:p>
            <a:r>
              <a:rPr lang="en-US" dirty="0"/>
              <a:t>This also helps a little bit with readability of some code, its much harder to mistake –</a:t>
            </a:r>
            <a:r>
              <a:rPr lang="en-US" dirty="0" err="1"/>
              <a:t>gt</a:t>
            </a:r>
            <a:r>
              <a:rPr lang="en-US" dirty="0"/>
              <a:t> for –</a:t>
            </a:r>
            <a:r>
              <a:rPr lang="en-US" dirty="0" err="1"/>
              <a:t>lt</a:t>
            </a:r>
            <a:r>
              <a:rPr lang="en-US" dirty="0"/>
              <a:t> than &lt; for &gt; in my experience.</a:t>
            </a:r>
          </a:p>
          <a:p>
            <a:r>
              <a:rPr lang="en-US" dirty="0"/>
              <a:t>The is/</a:t>
            </a:r>
            <a:r>
              <a:rPr lang="en-US" dirty="0" err="1"/>
              <a:t>isnot</a:t>
            </a:r>
            <a:r>
              <a:rPr lang="en-US" dirty="0"/>
              <a:t> compares types</a:t>
            </a:r>
          </a:p>
          <a:p>
            <a:r>
              <a:rPr lang="en-US" dirty="0"/>
              <a:t>The like compares wildcard comparisons</a:t>
            </a:r>
          </a:p>
          <a:p>
            <a:r>
              <a:rPr lang="en-US" dirty="0"/>
              <a:t>The match uses regex</a:t>
            </a:r>
          </a:p>
          <a:p>
            <a:endParaRPr lang="en-US" dirty="0"/>
          </a:p>
          <a:p>
            <a:r>
              <a:rPr lang="en-US" dirty="0"/>
              <a:t>Everything else seems pretty straightforward, and you can string them together with –and –or and –not, use </a:t>
            </a:r>
            <a:r>
              <a:rPr lang="en-US" dirty="0" err="1"/>
              <a:t>parens</a:t>
            </a:r>
            <a:r>
              <a:rPr lang="en-US" dirty="0"/>
              <a:t> </a:t>
            </a:r>
          </a:p>
          <a:p>
            <a:endParaRPr lang="en-US" dirty="0"/>
          </a:p>
          <a:p>
            <a:r>
              <a:rPr lang="en-US" dirty="0"/>
              <a:t>Again, you can use where multiple times in a pipeline, so if you want to filter, pipe to a command, and filter, feel free to. </a:t>
            </a:r>
          </a:p>
          <a:p>
            <a:r>
              <a:rPr lang="en-US" dirty="0"/>
              <a:t>With the where clause mostly cleared away, let’s take a look at Group-Object.</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692911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Group-Object </a:t>
            </a:r>
            <a:r>
              <a:rPr lang="en-US" dirty="0"/>
              <a:t>is a nice tool in the PowerShell toolbox, but unlike the T-SQL version, its not a 100% critical tool for getting information as PowerShell can determine a lot of aggregate values in loops which would generally be a bad idea in T-SQL.</a:t>
            </a:r>
          </a:p>
          <a:p>
            <a:endParaRPr lang="en-US" dirty="0"/>
          </a:p>
          <a:p>
            <a:r>
              <a:rPr lang="en-US" dirty="0"/>
              <a:t>Here we can see some process grouping, and this is my preferred way to </a:t>
            </a:r>
            <a:r>
              <a:rPr lang="en-US"/>
              <a:t>use Group-Object</a:t>
            </a:r>
            <a:r>
              <a:rPr lang="en-US" dirty="0"/>
              <a:t>, which is to take some output which may have many rows and quickly categorize them for me and aggregate by various types.</a:t>
            </a:r>
          </a:p>
          <a:p>
            <a:endParaRPr lang="en-US" dirty="0"/>
          </a:p>
          <a:p>
            <a:r>
              <a:rPr lang="en-US" dirty="0"/>
              <a:t>You can think of this somewhat analogous to the following TSQL query, but because it’s not constrained by the same rules as TSQL, it actually returns a 3</a:t>
            </a:r>
            <a:r>
              <a:rPr lang="en-US" baseline="30000" dirty="0"/>
              <a:t>rd</a:t>
            </a:r>
            <a:r>
              <a:rPr lang="en-US" dirty="0"/>
              <a:t> column named Group which actually </a:t>
            </a:r>
            <a:r>
              <a:rPr lang="en-US"/>
              <a:t>contains objects </a:t>
            </a:r>
            <a:r>
              <a:rPr lang="en-US" dirty="0"/>
              <a:t>which are the counted results. You’d have to do some disgusting TSQL XML querying to get the same result of a column.</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21993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Sort-Object </a:t>
            </a:r>
            <a:r>
              <a:rPr lang="en-US" dirty="0"/>
              <a:t>is a nice little item to sort </a:t>
            </a:r>
            <a:r>
              <a:rPr lang="en-US"/>
              <a:t>your objects</a:t>
            </a:r>
            <a:r>
              <a:rPr lang="en-US" dirty="0"/>
              <a:t>, but you need to be careful because just </a:t>
            </a:r>
            <a:r>
              <a:rPr lang="en-US"/>
              <a:t>like Group-Object</a:t>
            </a:r>
            <a:r>
              <a:rPr lang="en-US" dirty="0"/>
              <a:t>, at first it may remind you of T-SQL commands, but it obeys a completely different set of rules.</a:t>
            </a:r>
          </a:p>
          <a:p>
            <a:endParaRPr lang="en-US" dirty="0"/>
          </a:p>
          <a:p>
            <a:r>
              <a:rPr lang="en-US" dirty="0"/>
              <a:t>By </a:t>
            </a:r>
            <a:r>
              <a:rPr lang="en-US"/>
              <a:t>default sort-object </a:t>
            </a:r>
            <a:r>
              <a:rPr lang="en-US" dirty="0"/>
              <a:t>has a little </a:t>
            </a:r>
            <a:r>
              <a:rPr lang="en-US" dirty="0" err="1"/>
              <a:t>powershell</a:t>
            </a:r>
            <a:r>
              <a:rPr lang="en-US" dirty="0"/>
              <a:t> magic (based on the same formatting files) to determine what it will sort on, but being explicit is always better than implicit when it comes to maintaining code. </a:t>
            </a:r>
          </a:p>
          <a:p>
            <a:endParaRPr lang="en-US" dirty="0"/>
          </a:p>
          <a:p>
            <a:r>
              <a:rPr lang="en-US" dirty="0"/>
              <a:t>There are a few parameters which we would recognize from the t-</a:t>
            </a:r>
            <a:r>
              <a:rPr lang="en-US" dirty="0" err="1"/>
              <a:t>sql</a:t>
            </a:r>
            <a:r>
              <a:rPr lang="en-US" dirty="0"/>
              <a:t> realm that we will check in a second, but I want to caution you that when naively writing sort code, things are not always what you expect.</a:t>
            </a:r>
          </a:p>
          <a:p>
            <a:endParaRPr lang="en-US" dirty="0"/>
          </a:p>
          <a:p>
            <a:r>
              <a:rPr lang="en-US" dirty="0"/>
              <a:t>For instance, what do you think the third command does?</a:t>
            </a:r>
          </a:p>
          <a:p>
            <a:r>
              <a:rPr lang="en-US" dirty="0"/>
              <a:t>(it returns a single line for each agent job by returning it as the first item in how its lists the processes out in the previous pipeline, output is bizarre for useful stuff, but this is programming damnit, not useful stuff!) </a:t>
            </a:r>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8888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626764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powershell</a:t>
            </a:r>
            <a:r>
              <a:rPr lang="en-US" dirty="0"/>
              <a:t>.</a:t>
            </a:r>
          </a:p>
          <a:p>
            <a:r>
              <a:rPr lang="en-US" dirty="0"/>
              <a:t>What you need to know is a little deeper into how </a:t>
            </a:r>
            <a:r>
              <a:rPr lang="en-US" dirty="0" err="1"/>
              <a:t>powershell</a:t>
            </a:r>
            <a:r>
              <a:rPr lang="en-US" dirty="0"/>
              <a:t> goes from code to displayed on the screen.</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7377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sessionm</a:t>
            </a:r>
            <a:r>
              <a:rPr lang="en-US" dirty="0"/>
              <a:t>.</a:t>
            </a:r>
          </a:p>
          <a:p>
            <a:endParaRPr lang="en-US" dirty="0"/>
          </a:p>
          <a:p>
            <a:r>
              <a:rPr lang="en-US" dirty="0"/>
              <a:t>What you need to know is a little deeper into how </a:t>
            </a:r>
            <a:r>
              <a:rPr lang="en-US" dirty="0" err="1"/>
              <a:t>powershell</a:t>
            </a:r>
            <a:r>
              <a:rPr lang="en-US" dirty="0"/>
              <a:t> goes from code to displayed on the screen.</a:t>
            </a:r>
          </a:p>
          <a:p>
            <a:endParaRPr lang="en-US" dirty="0"/>
          </a:p>
          <a:p>
            <a:r>
              <a:rPr lang="en-US" dirty="0"/>
              <a:t>Talk about each influence a bit. </a:t>
            </a:r>
          </a:p>
          <a:p>
            <a:endParaRPr lang="en-US" dirty="0"/>
          </a:p>
          <a:p>
            <a:r>
              <a:rPr lang="en-US" dirty="0"/>
              <a:t>In many cases, this the type of behavior that can cause interesting results you may not expect. </a:t>
            </a:r>
          </a:p>
          <a:p>
            <a:endParaRPr lang="en-US" dirty="0"/>
          </a:p>
          <a:p>
            <a:r>
              <a:rPr lang="en-US" dirty="0"/>
              <a:t>Depending on the streams, the size of the console host, how the host is implemented, the format files, the </a:t>
            </a:r>
            <a:r>
              <a:rPr lang="en-US" dirty="0" err="1"/>
              <a:t>powershell</a:t>
            </a:r>
            <a:r>
              <a:rPr lang="en-US" dirty="0"/>
              <a:t> version, and the properties and their types you output, you can have a very different experience.</a:t>
            </a:r>
          </a:p>
          <a:p>
            <a:endParaRPr lang="en-US" dirty="0"/>
          </a:p>
          <a:p>
            <a:r>
              <a:rPr lang="en-US" dirty="0"/>
              <a:t>I have written code in PS in the ISE, the console, and visual studio code and seen the output come out three different ways.</a:t>
            </a:r>
          </a:p>
          <a:p>
            <a:br>
              <a:rPr lang="en-US" dirty="0"/>
            </a:br>
            <a:r>
              <a:rPr lang="en-US" dirty="0"/>
              <a:t>Knowing that, keep in mind you can always force behaviors you want, it just may take more effort than you are used to in other languages.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515328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force an object to output (instead of being potentially </a:t>
            </a:r>
            <a:r>
              <a:rPr lang="en-US" dirty="0" err="1"/>
              <a:t>unioned</a:t>
            </a:r>
            <a:r>
              <a:rPr lang="en-US" dirty="0"/>
              <a:t>) you may have to pipe it to Out-Default.</a:t>
            </a:r>
          </a:p>
          <a:p>
            <a:r>
              <a:rPr lang="en-US" dirty="0"/>
              <a:t>If you are really sick of this formatting bull crap, just use the select * | </a:t>
            </a:r>
            <a:r>
              <a:rPr lang="en-US" dirty="0" err="1"/>
              <a:t>fl</a:t>
            </a:r>
            <a:r>
              <a:rPr lang="en-US" dirty="0"/>
              <a:t> -force magic I love so much (great for error messages) </a:t>
            </a:r>
          </a:p>
          <a:p>
            <a:endParaRPr lang="en-US" dirty="0"/>
          </a:p>
          <a:p>
            <a:r>
              <a:rPr lang="en-US" dirty="0"/>
              <a:t>If you cant get the output with these two tricks, try beginning assigning the output of operations to variables (or $null if you don’t care about the output), there are some cases where object output destroys the console output. </a:t>
            </a:r>
          </a:p>
          <a:p>
            <a:endParaRPr lang="en-US" dirty="0"/>
          </a:p>
          <a:p>
            <a:r>
              <a:rPr lang="en-US" dirty="0"/>
              <a:t>And with that, we wrapped up our talk on PowerShell console quirks, you should be more ready now to take on output from </a:t>
            </a:r>
            <a:r>
              <a:rPr lang="en-US" dirty="0" err="1"/>
              <a:t>dbatools</a:t>
            </a:r>
            <a:r>
              <a:rPr lang="en-US" dirty="0"/>
              <a:t> commands and craft them to your needs!</a:t>
            </a:r>
          </a:p>
          <a:p>
            <a:r>
              <a:rPr lang="en-US" dirty="0"/>
              <a:t>Awesome.</a:t>
            </a:r>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526889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I wish I knew when I first started powershelling was that you do not need to use any special multi-line strings.</a:t>
            </a:r>
          </a:p>
          <a:p>
            <a:r>
              <a:rPr lang="en-US" dirty="0"/>
              <a:t>Now, while you should not program a web application like this, these kind of simple string formatting things make lives easy.</a:t>
            </a:r>
          </a:p>
          <a:p>
            <a:endParaRPr lang="en-US" dirty="0"/>
          </a:p>
          <a:p>
            <a:r>
              <a:rPr lang="en-US" dirty="0"/>
              <a:t>The coolest thing about it? Those variables are expanded at runtime, so you can absolutely store these SQL queries in constant files or in other ways to cleanly separate your code.</a:t>
            </a:r>
          </a:p>
          <a:p>
            <a:r>
              <a:rPr lang="en-US" dirty="0"/>
              <a:t>Enjoy that tidbit!</a:t>
            </a:r>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741078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2720599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368649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SMO</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1060396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42838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ASP.NET Hammer</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438750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When you want the power of regex</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More powerful and faster than LIKE</a:t>
            </a:r>
          </a:p>
          <a:p>
            <a:pPr lvl="0">
              <a:lnSpc>
                <a:spcPct val="150000"/>
              </a:lnSpc>
            </a:pPr>
            <a:r>
              <a:rPr lang="en-US" sz="1600" dirty="0"/>
              <a:t>37,545 SQL Server stored procedures on 9 servers evaluated in 8.67 seconds!</a:t>
            </a:r>
          </a:p>
        </p:txBody>
      </p:sp>
      <p:sp>
        <p:nvSpPr>
          <p:cNvPr id="4" name="Slide Number Placeholder 3"/>
          <p:cNvSpPr>
            <a:spLocks noGrp="1"/>
          </p:cNvSpPr>
          <p:nvPr>
            <p:ph type="sldNum" sz="quarter" idx="10"/>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3084593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184827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https://www.youtube.com/watch?v=BIwe571zcWY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Little JPEG that Could Hack Your Organization w Marcus Murray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180935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81720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418198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61</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62</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64</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65</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66</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1649107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67</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68</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knowledge here</a:t>
            </a:r>
          </a:p>
          <a:p>
            <a:endParaRPr lang="en-GB" dirty="0"/>
          </a:p>
          <a:p>
            <a:r>
              <a:rPr lang="en-GB" dirty="0"/>
              <a:t>This is the correct way to test if an array contains a value</a:t>
            </a:r>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72</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73</a:t>
            </a:fld>
            <a:endParaRPr lang="nl-BE"/>
          </a:p>
        </p:txBody>
      </p:sp>
    </p:spTree>
    <p:extLst>
      <p:ext uri="{BB962C8B-B14F-4D97-AF65-F5344CB8AC3E}">
        <p14:creationId xmlns:p14="http://schemas.microsoft.com/office/powerpoint/2010/main" val="560292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74</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75</a:t>
            </a:fld>
            <a:endParaRPr lang="en-US"/>
          </a:p>
        </p:txBody>
      </p:sp>
    </p:spTree>
    <p:extLst>
      <p:ext uri="{BB962C8B-B14F-4D97-AF65-F5344CB8AC3E}">
        <p14:creationId xmlns:p14="http://schemas.microsoft.com/office/powerpoint/2010/main" val="2300084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76</a:t>
            </a:fld>
            <a:endParaRPr lang="en-US"/>
          </a:p>
        </p:txBody>
      </p:sp>
    </p:spTree>
    <p:extLst>
      <p:ext uri="{BB962C8B-B14F-4D97-AF65-F5344CB8AC3E}">
        <p14:creationId xmlns:p14="http://schemas.microsoft.com/office/powerpoint/2010/main" val="4084512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77</a:t>
            </a:fld>
            <a:endParaRPr lang="en-US"/>
          </a:p>
        </p:txBody>
      </p:sp>
    </p:spTree>
    <p:extLst>
      <p:ext uri="{BB962C8B-B14F-4D97-AF65-F5344CB8AC3E}">
        <p14:creationId xmlns:p14="http://schemas.microsoft.com/office/powerpoint/2010/main" val="1850469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235182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78</a:t>
            </a:fld>
            <a:endParaRPr lang="en-US"/>
          </a:p>
        </p:txBody>
      </p:sp>
    </p:spTree>
    <p:extLst>
      <p:ext uri="{BB962C8B-B14F-4D97-AF65-F5344CB8AC3E}">
        <p14:creationId xmlns:p14="http://schemas.microsoft.com/office/powerpoint/2010/main" val="42002712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79</a:t>
            </a:fld>
            <a:endParaRPr lang="en-US"/>
          </a:p>
        </p:txBody>
      </p:sp>
    </p:spTree>
    <p:extLst>
      <p:ext uri="{BB962C8B-B14F-4D97-AF65-F5344CB8AC3E}">
        <p14:creationId xmlns:p14="http://schemas.microsoft.com/office/powerpoint/2010/main" val="26153948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80</a:t>
            </a:fld>
            <a:endParaRPr lang="en-US"/>
          </a:p>
        </p:txBody>
      </p:sp>
    </p:spTree>
    <p:extLst>
      <p:ext uri="{BB962C8B-B14F-4D97-AF65-F5344CB8AC3E}">
        <p14:creationId xmlns:p14="http://schemas.microsoft.com/office/powerpoint/2010/main" val="405361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81</a:t>
            </a:fld>
            <a:endParaRPr lang="en-US"/>
          </a:p>
        </p:txBody>
      </p:sp>
    </p:spTree>
    <p:extLst>
      <p:ext uri="{BB962C8B-B14F-4D97-AF65-F5344CB8AC3E}">
        <p14:creationId xmlns:p14="http://schemas.microsoft.com/office/powerpoint/2010/main" val="4167214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83</a:t>
            </a:fld>
            <a:endParaRPr lang="en-US"/>
          </a:p>
        </p:txBody>
      </p:sp>
    </p:spTree>
    <p:extLst>
      <p:ext uri="{BB962C8B-B14F-4D97-AF65-F5344CB8AC3E}">
        <p14:creationId xmlns:p14="http://schemas.microsoft.com/office/powerpoint/2010/main" val="35832954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84</a:t>
            </a:fld>
            <a:endParaRPr lang="en-US"/>
          </a:p>
        </p:txBody>
      </p:sp>
    </p:spTree>
    <p:extLst>
      <p:ext uri="{BB962C8B-B14F-4D97-AF65-F5344CB8AC3E}">
        <p14:creationId xmlns:p14="http://schemas.microsoft.com/office/powerpoint/2010/main" val="4264467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85</a:t>
            </a:fld>
            <a:endParaRPr lang="en-US"/>
          </a:p>
        </p:txBody>
      </p:sp>
    </p:spTree>
    <p:extLst>
      <p:ext uri="{BB962C8B-B14F-4D97-AF65-F5344CB8AC3E}">
        <p14:creationId xmlns:p14="http://schemas.microsoft.com/office/powerpoint/2010/main" val="31952736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86</a:t>
            </a:fld>
            <a:endParaRPr lang="en-US"/>
          </a:p>
        </p:txBody>
      </p:sp>
    </p:spTree>
    <p:extLst>
      <p:ext uri="{BB962C8B-B14F-4D97-AF65-F5344CB8AC3E}">
        <p14:creationId xmlns:p14="http://schemas.microsoft.com/office/powerpoint/2010/main" val="385963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87</a:t>
            </a:fld>
            <a:endParaRPr lang="en-US"/>
          </a:p>
        </p:txBody>
      </p:sp>
    </p:spTree>
    <p:extLst>
      <p:ext uri="{BB962C8B-B14F-4D97-AF65-F5344CB8AC3E}">
        <p14:creationId xmlns:p14="http://schemas.microsoft.com/office/powerpoint/2010/main" val="1787794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88</a:t>
            </a:fld>
            <a:endParaRPr lang="en-US"/>
          </a:p>
        </p:txBody>
      </p:sp>
    </p:spTree>
    <p:extLst>
      <p:ext uri="{BB962C8B-B14F-4D97-AF65-F5344CB8AC3E}">
        <p14:creationId xmlns:p14="http://schemas.microsoft.com/office/powerpoint/2010/main" val="1725354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2687596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89</a:t>
            </a:fld>
            <a:endParaRPr lang="en-US"/>
          </a:p>
        </p:txBody>
      </p:sp>
    </p:spTree>
    <p:extLst>
      <p:ext uri="{BB962C8B-B14F-4D97-AF65-F5344CB8AC3E}">
        <p14:creationId xmlns:p14="http://schemas.microsoft.com/office/powerpoint/2010/main" val="3270211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90</a:t>
            </a:fld>
            <a:endParaRPr lang="en-US"/>
          </a:p>
        </p:txBody>
      </p:sp>
    </p:spTree>
    <p:extLst>
      <p:ext uri="{BB962C8B-B14F-4D97-AF65-F5344CB8AC3E}">
        <p14:creationId xmlns:p14="http://schemas.microsoft.com/office/powerpoint/2010/main" val="732688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91</a:t>
            </a:fld>
            <a:endParaRPr lang="en-US"/>
          </a:p>
        </p:txBody>
      </p:sp>
    </p:spTree>
    <p:extLst>
      <p:ext uri="{BB962C8B-B14F-4D97-AF65-F5344CB8AC3E}">
        <p14:creationId xmlns:p14="http://schemas.microsoft.com/office/powerpoint/2010/main" val="3545230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92</a:t>
            </a:fld>
            <a:endParaRPr lang="en-US"/>
          </a:p>
        </p:txBody>
      </p:sp>
    </p:spTree>
    <p:extLst>
      <p:ext uri="{BB962C8B-B14F-4D97-AF65-F5344CB8AC3E}">
        <p14:creationId xmlns:p14="http://schemas.microsoft.com/office/powerpoint/2010/main" val="1873597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93</a:t>
            </a:fld>
            <a:endParaRPr lang="en-US"/>
          </a:p>
        </p:txBody>
      </p:sp>
    </p:spTree>
    <p:extLst>
      <p:ext uri="{BB962C8B-B14F-4D97-AF65-F5344CB8AC3E}">
        <p14:creationId xmlns:p14="http://schemas.microsoft.com/office/powerpoint/2010/main" val="6132767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fld id="{DDD65AC4-17B0-4E19-8496-B264E70A18D3}" type="slidenum">
              <a:rPr lang="en-US" smtClean="0"/>
              <a:t>94</a:t>
            </a:fld>
            <a:endParaRPr lang="en-US"/>
          </a:p>
        </p:txBody>
      </p:sp>
    </p:spTree>
    <p:extLst>
      <p:ext uri="{BB962C8B-B14F-4D97-AF65-F5344CB8AC3E}">
        <p14:creationId xmlns:p14="http://schemas.microsoft.com/office/powerpoint/2010/main" val="27887024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1624134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dirty="0"/>
          </a:p>
        </p:txBody>
      </p:sp>
    </p:spTree>
    <p:extLst>
      <p:ext uri="{BB962C8B-B14F-4D97-AF65-F5344CB8AC3E}">
        <p14:creationId xmlns:p14="http://schemas.microsoft.com/office/powerpoint/2010/main" val="40697896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97</a:t>
            </a:fld>
            <a:endParaRPr lang="en-US"/>
          </a:p>
        </p:txBody>
      </p:sp>
    </p:spTree>
    <p:extLst>
      <p:ext uri="{BB962C8B-B14F-4D97-AF65-F5344CB8AC3E}">
        <p14:creationId xmlns:p14="http://schemas.microsoft.com/office/powerpoint/2010/main" val="31138704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98</a:t>
            </a:fld>
            <a:endParaRPr lang="en-US"/>
          </a:p>
        </p:txBody>
      </p:sp>
    </p:spTree>
    <p:extLst>
      <p:ext uri="{BB962C8B-B14F-4D97-AF65-F5344CB8AC3E}">
        <p14:creationId xmlns:p14="http://schemas.microsoft.com/office/powerpoint/2010/main" val="427316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US TAKE ONE</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7633973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99</a:t>
            </a:fld>
            <a:endParaRPr lang="en-US"/>
          </a:p>
        </p:txBody>
      </p:sp>
    </p:spTree>
    <p:extLst>
      <p:ext uri="{BB962C8B-B14F-4D97-AF65-F5344CB8AC3E}">
        <p14:creationId xmlns:p14="http://schemas.microsoft.com/office/powerpoint/2010/main" val="19002393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https://sqlstudies.com/2016/07/27/when-was-this-database-restored/</a:t>
            </a:r>
          </a:p>
        </p:txBody>
      </p:sp>
      <p:sp>
        <p:nvSpPr>
          <p:cNvPr id="4" name="Slide Number Placeholder 3"/>
          <p:cNvSpPr>
            <a:spLocks noGrp="1"/>
          </p:cNvSpPr>
          <p:nvPr>
            <p:ph type="sldNum" sz="quarter" idx="10"/>
          </p:nvPr>
        </p:nvSpPr>
        <p:spPr/>
        <p:txBody>
          <a:bodyPr/>
          <a:lstStyle/>
          <a:p>
            <a:fld id="{DDD65AC4-17B0-4E19-8496-B264E70A18D3}" type="slidenum">
              <a:rPr lang="en-US" smtClean="0"/>
              <a:t>100</a:t>
            </a:fld>
            <a:endParaRPr lang="en-US"/>
          </a:p>
        </p:txBody>
      </p:sp>
    </p:spTree>
    <p:extLst>
      <p:ext uri="{BB962C8B-B14F-4D97-AF65-F5344CB8AC3E}">
        <p14:creationId xmlns:p14="http://schemas.microsoft.com/office/powerpoint/2010/main" val="956413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dbatools.io/templates</a:t>
            </a:r>
          </a:p>
        </p:txBody>
      </p:sp>
      <p:sp>
        <p:nvSpPr>
          <p:cNvPr id="4" name="Slide Number Placeholder 3"/>
          <p:cNvSpPr>
            <a:spLocks noGrp="1"/>
          </p:cNvSpPr>
          <p:nvPr>
            <p:ph type="sldNum" sz="quarter" idx="10"/>
          </p:nvPr>
        </p:nvSpPr>
        <p:spPr/>
        <p:txBody>
          <a:bodyPr/>
          <a:lstStyle/>
          <a:p>
            <a:fld id="{DDD65AC4-17B0-4E19-8496-B264E70A18D3}" type="slidenum">
              <a:rPr lang="en-US" smtClean="0"/>
              <a:t>101</a:t>
            </a:fld>
            <a:endParaRPr lang="en-US"/>
          </a:p>
        </p:txBody>
      </p:sp>
    </p:spTree>
    <p:extLst>
      <p:ext uri="{BB962C8B-B14F-4D97-AF65-F5344CB8AC3E}">
        <p14:creationId xmlns:p14="http://schemas.microsoft.com/office/powerpoint/2010/main" val="2744060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102</a:t>
            </a:fld>
            <a:endParaRPr lang="en-US"/>
          </a:p>
        </p:txBody>
      </p:sp>
    </p:spTree>
    <p:extLst>
      <p:ext uri="{BB962C8B-B14F-4D97-AF65-F5344CB8AC3E}">
        <p14:creationId xmlns:p14="http://schemas.microsoft.com/office/powerpoint/2010/main" val="238628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dbatools.io/testing</a:t>
            </a:r>
          </a:p>
        </p:txBody>
      </p:sp>
      <p:sp>
        <p:nvSpPr>
          <p:cNvPr id="4" name="Slide Number Placeholder 3"/>
          <p:cNvSpPr>
            <a:spLocks noGrp="1"/>
          </p:cNvSpPr>
          <p:nvPr>
            <p:ph type="sldNum" sz="quarter" idx="10"/>
          </p:nvPr>
        </p:nvSpPr>
        <p:spPr/>
        <p:txBody>
          <a:bodyPr/>
          <a:lstStyle/>
          <a:p>
            <a:fld id="{DDD65AC4-17B0-4E19-8496-B264E70A18D3}" type="slidenum">
              <a:rPr lang="en-US" smtClean="0"/>
              <a:t>103</a:t>
            </a:fld>
            <a:endParaRPr lang="en-US"/>
          </a:p>
        </p:txBody>
      </p:sp>
    </p:spTree>
    <p:extLst>
      <p:ext uri="{BB962C8B-B14F-4D97-AF65-F5344CB8AC3E}">
        <p14:creationId xmlns:p14="http://schemas.microsoft.com/office/powerpoint/2010/main" val="23868301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104</a:t>
            </a:fld>
            <a:endParaRPr lang="en-US"/>
          </a:p>
        </p:txBody>
      </p:sp>
    </p:spTree>
    <p:extLst>
      <p:ext uri="{BB962C8B-B14F-4D97-AF65-F5344CB8AC3E}">
        <p14:creationId xmlns:p14="http://schemas.microsoft.com/office/powerpoint/2010/main" val="870194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105</a:t>
            </a:fld>
            <a:endParaRPr lang="en-US"/>
          </a:p>
        </p:txBody>
      </p:sp>
    </p:spTree>
    <p:extLst>
      <p:ext uri="{BB962C8B-B14F-4D97-AF65-F5344CB8AC3E}">
        <p14:creationId xmlns:p14="http://schemas.microsoft.com/office/powerpoint/2010/main" val="22644497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CK – </a:t>
            </a:r>
          </a:p>
          <a:p>
            <a:r>
              <a:rPr lang="en-US" dirty="0"/>
              <a:t>  Getting everyone onto one platform matters if you want useful support</a:t>
            </a:r>
          </a:p>
          <a:p>
            <a:r>
              <a:rPr lang="en-US" dirty="0"/>
              <a:t>  Useful documentation is as good or better than a command (because no one reads the source code, or finds it confusing, many find </a:t>
            </a:r>
            <a:r>
              <a:rPr lang="en-US" dirty="0" err="1"/>
              <a:t>dbatools</a:t>
            </a:r>
            <a:r>
              <a:rPr lang="en-US" dirty="0"/>
              <a:t> a black box)</a:t>
            </a:r>
          </a:p>
          <a:p>
            <a:r>
              <a:rPr lang="en-US" dirty="0"/>
              <a:t>  Should have studied my role a bit more, there’s even more to the git world outside of what the </a:t>
            </a:r>
            <a:r>
              <a:rPr lang="en-US" dirty="0" err="1"/>
              <a:t>dbatools</a:t>
            </a:r>
            <a:r>
              <a:rPr lang="en-US" dirty="0"/>
              <a:t> project does, and literally 10-15 minutes of reading each time has yielded insanely good time returns. </a:t>
            </a:r>
          </a:p>
          <a:p>
            <a:r>
              <a:rPr lang="en-US" dirty="0"/>
              <a:t>  We probably should have done a little more delegation of work for Chrissy, she does too much still today.</a:t>
            </a:r>
          </a:p>
          <a:p>
            <a:r>
              <a:rPr lang="en-US" dirty="0"/>
              <a:t>  I wish I knew about the about_ help documents.</a:t>
            </a:r>
          </a:p>
          <a:p>
            <a:r>
              <a:rPr lang="en-US" dirty="0"/>
              <a:t>  I wish I knew about Get-Member earlier.</a:t>
            </a:r>
          </a:p>
          <a:p>
            <a:r>
              <a:rPr lang="en-US" dirty="0"/>
              <a:t>  I wish I knew I didn’t need to use multiline </a:t>
            </a:r>
            <a:r>
              <a:rPr lang="en-US" dirty="0" err="1"/>
              <a:t>powershell</a:t>
            </a:r>
            <a:r>
              <a:rPr lang="en-US" dirty="0"/>
              <a:t> quotes since double quote works just fine? All the docs I read said otherwise.</a:t>
            </a:r>
          </a:p>
          <a:p>
            <a:r>
              <a:rPr lang="en-US" dirty="0"/>
              <a:t>  I wish someone slapped the keyboard out of my hands when I kept trying to do everything like I did in bash</a:t>
            </a:r>
          </a:p>
          <a:p>
            <a:r>
              <a:rPr lang="en-US" dirty="0"/>
              <a:t>  I wish I met most of these people earlier in my career so I would be even further than I am today.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106</a:t>
            </a:fld>
            <a:endParaRPr lang="en-US"/>
          </a:p>
        </p:txBody>
      </p:sp>
    </p:spTree>
    <p:extLst>
      <p:ext uri="{BB962C8B-B14F-4D97-AF65-F5344CB8AC3E}">
        <p14:creationId xmlns:p14="http://schemas.microsoft.com/office/powerpoint/2010/main" val="2256148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Source control - Not just because it’s pragmatic, but also because ultimately, it’ll save you so much time. No more .old, .old2, .</a:t>
            </a:r>
            <a:r>
              <a:rPr lang="en-US" dirty="0" err="1"/>
              <a:t>testtryingagain</a:t>
            </a:r>
            <a:r>
              <a:rPr lang="en-US" dirty="0"/>
              <a:t>.</a:t>
            </a:r>
            <a:br>
              <a:rPr lang="en-US" dirty="0"/>
            </a:br>
            <a:r>
              <a:rPr lang="en-US" dirty="0"/>
              <a:t>Also, accountability. You can see who did what when.</a:t>
            </a:r>
          </a:p>
        </p:txBody>
      </p:sp>
      <p:sp>
        <p:nvSpPr>
          <p:cNvPr id="4" name="Slide Number Placeholder 3"/>
          <p:cNvSpPr>
            <a:spLocks noGrp="1"/>
          </p:cNvSpPr>
          <p:nvPr>
            <p:ph type="sldNum" sz="quarter" idx="10"/>
          </p:nvPr>
        </p:nvSpPr>
        <p:spPr/>
        <p:txBody>
          <a:bodyPr/>
          <a:lstStyle/>
          <a:p>
            <a:fld id="{DDD65AC4-17B0-4E19-8496-B264E70A18D3}" type="slidenum">
              <a:rPr lang="en-US" smtClean="0"/>
              <a:t>107</a:t>
            </a:fld>
            <a:endParaRPr lang="en-US"/>
          </a:p>
        </p:txBody>
      </p:sp>
    </p:spTree>
    <p:extLst>
      <p:ext uri="{BB962C8B-B14F-4D97-AF65-F5344CB8AC3E}">
        <p14:creationId xmlns:p14="http://schemas.microsoft.com/office/powerpoint/2010/main" val="4265694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108</a:t>
            </a:fld>
            <a:endParaRPr lang="en-US"/>
          </a:p>
        </p:txBody>
      </p:sp>
    </p:spTree>
    <p:extLst>
      <p:ext uri="{BB962C8B-B14F-4D97-AF65-F5344CB8AC3E}">
        <p14:creationId xmlns:p14="http://schemas.microsoft.com/office/powerpoint/2010/main" val="2489946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sqlsaturday.com/" TargetMode="External"/><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www.sqlpass.org/PASSChapters/VirtualChapters.aspx" TargetMode="External"/><Relationship Id="rId10" Type="http://schemas.openxmlformats.org/officeDocument/2006/relationships/image" Target="../media/image9.png"/><Relationship Id="rId4" Type="http://schemas.openxmlformats.org/officeDocument/2006/relationships/hyperlink" Target="http://www.sqlpass.org/PASSChapters.aspx" TargetMode="External"/><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874910" y="3472342"/>
            <a:ext cx="4520966" cy="453733"/>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874793" y="4197927"/>
            <a:ext cx="4521200" cy="430213"/>
          </a:xfrm>
        </p:spPr>
        <p:txBody>
          <a:bodyPr/>
          <a:lstStyle>
            <a:lvl1pPr marL="0" indent="0" algn="ctr"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874793" y="2456054"/>
            <a:ext cx="4521200" cy="967155"/>
          </a:xfrm>
        </p:spPr>
        <p:txBody>
          <a:bodyPr anchor="b"/>
          <a:lstStyle>
            <a:lvl1pPr marL="0" marR="0" indent="0" algn="ctr" defTabSz="457200" rtl="0" eaLnBrk="1" fontAlgn="auto" latinLnBrk="0" hangingPunct="1">
              <a:lnSpc>
                <a:spcPts val="3500"/>
              </a:lnSpc>
              <a:spcBef>
                <a:spcPct val="0"/>
              </a:spcBef>
              <a:spcAft>
                <a:spcPts val="0"/>
              </a:spcAft>
              <a:buClrTx/>
              <a:buSzTx/>
              <a:buFontTx/>
              <a:buNone/>
              <a:tabLst/>
              <a:defRPr kumimoji="0" lang="en-US" sz="400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91236" y="386182"/>
            <a:ext cx="1688314" cy="1688314"/>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6345798" y="0"/>
            <a:ext cx="2798201"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4314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1395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38477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55558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72640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431442" y="1709802"/>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139399"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3847356"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5555313"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7250970"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832426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259"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2433755"/>
            <a:ext cx="9144000" cy="2715832"/>
          </a:xfrm>
          <a:prstGeom prst="rect">
            <a:avLst/>
          </a:prstGeom>
        </p:spPr>
      </p:pic>
      <p:sp>
        <p:nvSpPr>
          <p:cNvPr id="5" name="Title 3"/>
          <p:cNvSpPr txBox="1">
            <a:spLocks/>
          </p:cNvSpPr>
          <p:nvPr userDrawn="1"/>
        </p:nvSpPr>
        <p:spPr>
          <a:xfrm>
            <a:off x="457200" y="682304"/>
            <a:ext cx="8229600"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4338638" algn="l"/>
              </a:tabLst>
            </a:pPr>
            <a:r>
              <a:rPr lang="en-US" sz="4400" dirty="0"/>
              <a:t>Session evaluations</a:t>
            </a:r>
          </a:p>
        </p:txBody>
      </p:sp>
      <p:sp>
        <p:nvSpPr>
          <p:cNvPr id="6" name="Rectangle 5"/>
          <p:cNvSpPr/>
          <p:nvPr userDrawn="1"/>
        </p:nvSpPr>
        <p:spPr>
          <a:xfrm>
            <a:off x="3322750" y="3740820"/>
            <a:ext cx="2408350" cy="461665"/>
          </a:xfrm>
          <a:prstGeom prst="rect">
            <a:avLst/>
          </a:prstGeom>
          <a:noFill/>
        </p:spPr>
        <p:txBody>
          <a:bodyPr wrap="square">
            <a:spAutoFit/>
          </a:bodyPr>
          <a:lstStyle/>
          <a:p>
            <a:pPr algn="ctr"/>
            <a:r>
              <a:rPr lang="en-US" sz="1200" dirty="0">
                <a:solidFill>
                  <a:schemeClr val="bg2"/>
                </a:solidFill>
              </a:rPr>
              <a:t>Download the </a:t>
            </a:r>
            <a:r>
              <a:rPr lang="en-US" sz="1200" dirty="0" err="1">
                <a:solidFill>
                  <a:schemeClr val="bg2"/>
                </a:solidFill>
              </a:rPr>
              <a:t>GuideBook</a:t>
            </a:r>
            <a:r>
              <a:rPr lang="en-US" sz="1200" dirty="0">
                <a:solidFill>
                  <a:schemeClr val="bg2"/>
                </a:solidFill>
              </a:rPr>
              <a:t> App and search: PASS Summit 2017</a:t>
            </a:r>
          </a:p>
        </p:txBody>
      </p:sp>
      <p:sp>
        <p:nvSpPr>
          <p:cNvPr id="7" name="Rectangle 6"/>
          <p:cNvSpPr/>
          <p:nvPr userDrawn="1"/>
        </p:nvSpPr>
        <p:spPr>
          <a:xfrm>
            <a:off x="6242526" y="3740590"/>
            <a:ext cx="2399198" cy="831227"/>
          </a:xfrm>
          <a:prstGeom prst="rect">
            <a:avLst/>
          </a:prstGeom>
          <a:noFill/>
        </p:spPr>
        <p:txBody>
          <a:bodyPr wrap="square">
            <a:spAutoFit/>
          </a:bodyPr>
          <a:lstStyle/>
          <a:p>
            <a:pPr algn="ctr"/>
            <a:r>
              <a:rPr lang="en-US" sz="1200" dirty="0">
                <a:solidFill>
                  <a:schemeClr val="bg2"/>
                </a:solidFill>
              </a:rPr>
              <a:t>Follow the QR code link displayed on session signage throughout the conference venue and in the program guide</a:t>
            </a:r>
          </a:p>
        </p:txBody>
      </p:sp>
      <p:sp>
        <p:nvSpPr>
          <p:cNvPr id="8" name="Rectangle 7"/>
          <p:cNvSpPr/>
          <p:nvPr userDrawn="1"/>
        </p:nvSpPr>
        <p:spPr>
          <a:xfrm>
            <a:off x="2286000" y="1267975"/>
            <a:ext cx="4572000" cy="341632"/>
          </a:xfrm>
          <a:prstGeom prst="rect">
            <a:avLst/>
          </a:prstGeom>
        </p:spPr>
        <p:txBody>
          <a:bodyPr>
            <a:spAutoFit/>
          </a:bodyPr>
          <a:lstStyle/>
          <a:p>
            <a:pPr algn="ctr">
              <a:lnSpc>
                <a:spcPct val="90000"/>
              </a:lnSpc>
            </a:pPr>
            <a:r>
              <a:rPr lang="en-US" dirty="0">
                <a:solidFill>
                  <a:schemeClr val="accent3"/>
                </a:solidFill>
              </a:rPr>
              <a:t>Your feedback is important and valuable. </a:t>
            </a:r>
          </a:p>
        </p:txBody>
      </p:sp>
      <p:sp>
        <p:nvSpPr>
          <p:cNvPr id="9" name="Shape 2683"/>
          <p:cNvSpPr/>
          <p:nvPr userDrawn="1"/>
        </p:nvSpPr>
        <p:spPr>
          <a:xfrm>
            <a:off x="1431392" y="3211445"/>
            <a:ext cx="259590" cy="3597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4370969" y="3235362"/>
            <a:ext cx="311910" cy="31191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7343775" y="3229158"/>
            <a:ext cx="183927" cy="33720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412124" y="3740590"/>
            <a:ext cx="2399198" cy="276999"/>
          </a:xfrm>
          <a:prstGeom prst="rect">
            <a:avLst/>
          </a:prstGeom>
          <a:noFill/>
        </p:spPr>
        <p:txBody>
          <a:bodyPr wrap="square">
            <a:spAutoFit/>
          </a:bodyPr>
          <a:lstStyle/>
          <a:p>
            <a:pPr algn="ctr"/>
            <a:r>
              <a:rPr lang="en-US" sz="1200" dirty="0">
                <a:solidFill>
                  <a:schemeClr val="bg2"/>
                </a:solidFill>
              </a:rPr>
              <a:t>Go to </a:t>
            </a:r>
            <a:r>
              <a:rPr lang="en-US" sz="1200" dirty="0" err="1">
                <a:solidFill>
                  <a:schemeClr val="bg2"/>
                </a:solidFill>
              </a:rPr>
              <a:t>passSummit.com</a:t>
            </a:r>
            <a:endParaRPr lang="en-US" sz="1200" dirty="0">
              <a:solidFill>
                <a:schemeClr val="bg2"/>
              </a:solidFill>
            </a:endParaRPr>
          </a:p>
        </p:txBody>
      </p:sp>
      <p:sp>
        <p:nvSpPr>
          <p:cNvPr id="13" name="Rounded Rectangle 12"/>
          <p:cNvSpPr/>
          <p:nvPr userDrawn="1"/>
        </p:nvSpPr>
        <p:spPr>
          <a:xfrm>
            <a:off x="1616299" y="2259184"/>
            <a:ext cx="5911402" cy="3541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2"/>
                </a:solidFill>
              </a:rPr>
              <a:t>Submit by 5pm Friday, November 10</a:t>
            </a:r>
            <a:r>
              <a:rPr lang="en-US" sz="1400" baseline="30000" dirty="0">
                <a:solidFill>
                  <a:schemeClr val="bg2"/>
                </a:solidFill>
              </a:rPr>
              <a:t>th</a:t>
            </a:r>
            <a:r>
              <a:rPr lang="en-US" sz="1400" dirty="0">
                <a:solidFill>
                  <a:schemeClr val="bg2"/>
                </a:solidFill>
              </a:rPr>
              <a:t> to win prizes. </a:t>
            </a:r>
            <a:r>
              <a:rPr lang="en-US" sz="1400" b="1" dirty="0">
                <a:solidFill>
                  <a:schemeClr val="bg2"/>
                </a:solidFill>
              </a:rPr>
              <a:t>3 Ways to Access:</a:t>
            </a:r>
          </a:p>
        </p:txBody>
      </p:sp>
    </p:spTree>
    <p:extLst>
      <p:ext uri="{BB962C8B-B14F-4D97-AF65-F5344CB8AC3E}">
        <p14:creationId xmlns:p14="http://schemas.microsoft.com/office/powerpoint/2010/main" val="391240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34374" y="2077164"/>
            <a:ext cx="4445659" cy="706657"/>
          </a:xfrm>
          <a:prstGeom prst="rect">
            <a:avLst/>
          </a:prstGeom>
        </p:spPr>
        <p:txBody>
          <a:bodyPr vert="horz" lIns="91440" tIns="45720" rIns="91440" bIns="45720" rtlCol="0" anchor="b" anchorCtr="0">
            <a:noAutofit/>
          </a:bodyPr>
          <a:lstStyle>
            <a:lvl1pPr algn="r">
              <a:defRPr lang="en-US" sz="54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133696" y="2780691"/>
            <a:ext cx="4446338" cy="453733"/>
          </a:xfrm>
          <a:prstGeom prst="rect">
            <a:avLst/>
          </a:prstGeom>
        </p:spPr>
        <p:txBody>
          <a:bodyPr vert="horz" lIns="91440" tIns="45720" rIns="91440" bIns="45720" rtlCol="0" anchor="t">
            <a:noAutofit/>
          </a:bodyPr>
          <a:lstStyle>
            <a:lvl1pPr algn="r">
              <a:defRPr lang="en-US" sz="2400"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6345798" y="0"/>
            <a:ext cx="2798201" cy="5143500"/>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3319548" y="1636308"/>
            <a:ext cx="4445659"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t>Thank You</a:t>
            </a:r>
          </a:p>
        </p:txBody>
      </p:sp>
      <p:sp>
        <p:nvSpPr>
          <p:cNvPr id="4" name="Subtitle 2"/>
          <p:cNvSpPr>
            <a:spLocks noGrp="1"/>
          </p:cNvSpPr>
          <p:nvPr>
            <p:ph type="subTitle" idx="1" hasCustomPrompt="1"/>
          </p:nvPr>
        </p:nvSpPr>
        <p:spPr>
          <a:xfrm>
            <a:off x="3319548" y="2696826"/>
            <a:ext cx="4809844" cy="447207"/>
          </a:xfrm>
          <a:prstGeom prst="rect">
            <a:avLst/>
          </a:prstGeom>
        </p:spPr>
        <p:txBody>
          <a:bodyPr vert="horz" lIns="91440" tIns="45720" rIns="91440" bIns="45720" rtlCol="0" anchor="t">
            <a:noAutofit/>
          </a:bodyPr>
          <a:lstStyle>
            <a:lvl1pPr algn="l">
              <a:defRPr lang="en-US" sz="2000" baseline="0" dirty="0">
                <a:solidFill>
                  <a:schemeClr val="accent3"/>
                </a:solidFill>
                <a:latin typeface="+mn-lt"/>
                <a:cs typeface="Segoe UI Light"/>
              </a:defRPr>
            </a:lvl1pPr>
          </a:lstStyle>
          <a:p>
            <a:pPr lvl="0"/>
            <a:r>
              <a:rPr lang="en-CA" dirty="0"/>
              <a:t>Learn more from Speaker Name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0" y="0"/>
            <a:ext cx="2798201" cy="5143500"/>
          </a:xfrm>
          <a:prstGeom prst="rect">
            <a:avLst/>
          </a:prstGeom>
        </p:spPr>
      </p:pic>
      <p:sp>
        <p:nvSpPr>
          <p:cNvPr id="11" name="Text Placeholder 3"/>
          <p:cNvSpPr>
            <a:spLocks noGrp="1"/>
          </p:cNvSpPr>
          <p:nvPr>
            <p:ph type="body" sz="quarter" idx="10" hasCustomPrompt="1"/>
          </p:nvPr>
        </p:nvSpPr>
        <p:spPr>
          <a:xfrm>
            <a:off x="5648510"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err="1">
                <a:solidFill>
                  <a:schemeClr val="accent1"/>
                </a:solidFill>
              </a:rPr>
              <a:t>email@company.com</a:t>
            </a:r>
            <a:endParaRPr lang="en-US" sz="1100" dirty="0">
              <a:solidFill>
                <a:schemeClr val="accent1"/>
              </a:solidFill>
            </a:endParaRPr>
          </a:p>
        </p:txBody>
      </p:sp>
      <p:sp>
        <p:nvSpPr>
          <p:cNvPr id="12" name="Text Placeholder 3"/>
          <p:cNvSpPr>
            <a:spLocks noGrp="1"/>
          </p:cNvSpPr>
          <p:nvPr>
            <p:ph type="body" sz="quarter" idx="11" hasCustomPrompt="1"/>
          </p:nvPr>
        </p:nvSpPr>
        <p:spPr>
          <a:xfrm>
            <a:off x="3641529"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yourhandle</a:t>
            </a:r>
            <a:endParaRPr lang="en-US" sz="1100" dirty="0">
              <a:solidFill>
                <a:schemeClr val="accent1"/>
              </a:solidFill>
            </a:endParaRPr>
          </a:p>
        </p:txBody>
      </p:sp>
    </p:spTree>
    <p:extLst>
      <p:ext uri="{BB962C8B-B14F-4D97-AF65-F5344CB8AC3E}">
        <p14:creationId xmlns:p14="http://schemas.microsoft.com/office/powerpoint/2010/main" val="201501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SQLUG-Alleen titel">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4E84-D48C-4304-A629-AE3B6361A854}"/>
              </a:ext>
            </a:extLst>
          </p:cNvPr>
          <p:cNvSpPr>
            <a:spLocks noGrp="1"/>
          </p:cNvSpPr>
          <p:nvPr>
            <p:ph type="title" hasCustomPrompt="1"/>
          </p:nvPr>
        </p:nvSpPr>
        <p:spPr/>
        <p:txBody>
          <a:bodyPr anchor="b" anchorCtr="0">
            <a:normAutofit/>
          </a:bodyPr>
          <a:lstStyle>
            <a:lvl1pPr>
              <a:defRPr sz="3000"/>
            </a:lvl1pPr>
          </a:lstStyle>
          <a:p>
            <a:r>
              <a:rPr lang="nl-NL" dirty="0"/>
              <a:t>--Titel bewerken</a:t>
            </a:r>
            <a:endParaRPr lang="nl-BE" dirty="0"/>
          </a:p>
        </p:txBody>
      </p:sp>
      <p:sp>
        <p:nvSpPr>
          <p:cNvPr id="3" name="Tijdelijke aanduiding voor datum 2">
            <a:extLst>
              <a:ext uri="{FF2B5EF4-FFF2-40B4-BE49-F238E27FC236}">
                <a16:creationId xmlns:a16="http://schemas.microsoft.com/office/drawing/2014/main" id="{01AC837B-8BD4-4012-A95D-520401090A5B}"/>
              </a:ext>
            </a:extLst>
          </p:cNvPr>
          <p:cNvSpPr>
            <a:spLocks noGrp="1"/>
          </p:cNvSpPr>
          <p:nvPr>
            <p:ph type="dt" sz="half" idx="10"/>
          </p:nvPr>
        </p:nvSpPr>
        <p:spPr/>
        <p:txBody>
          <a:bodyPr/>
          <a:lstStyle/>
          <a:p>
            <a:fld id="{E337EEFD-AFE4-4BD1-A986-6C60897E52E5}" type="datetimeFigureOut">
              <a:rPr lang="nl-BE" smtClean="0"/>
              <a:t>27/10/2017</a:t>
            </a:fld>
            <a:endParaRPr lang="nl-BE"/>
          </a:p>
        </p:txBody>
      </p:sp>
      <p:sp>
        <p:nvSpPr>
          <p:cNvPr id="4" name="Tijdelijke aanduiding voor voettekst 3">
            <a:extLst>
              <a:ext uri="{FF2B5EF4-FFF2-40B4-BE49-F238E27FC236}">
                <a16:creationId xmlns:a16="http://schemas.microsoft.com/office/drawing/2014/main" id="{0D991490-E514-45A0-A382-B218A34A32C7}"/>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120169E-4A0D-4B0E-8086-767AFC696904}"/>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6" name="Afbeelding 7">
            <a:extLst>
              <a:ext uri="{FF2B5EF4-FFF2-40B4-BE49-F238E27FC236}">
                <a16:creationId xmlns:a16="http://schemas.microsoft.com/office/drawing/2014/main" id="{4438A28A-22C9-4A81-92BB-EED127EDBD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8" name="Picture 7">
            <a:extLst>
              <a:ext uri="{FF2B5EF4-FFF2-40B4-BE49-F238E27FC236}">
                <a16:creationId xmlns:a16="http://schemas.microsoft.com/office/drawing/2014/main" id="{F022C211-F984-4F7D-B313-6159A5D9F743}"/>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666354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QLUG-Tekst">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B3685-8765-4367-B571-7B1BFAE33C49}"/>
              </a:ext>
            </a:extLst>
          </p:cNvPr>
          <p:cNvSpPr>
            <a:spLocks noGrp="1"/>
          </p:cNvSpPr>
          <p:nvPr>
            <p:ph type="title" hasCustomPrompt="1"/>
          </p:nvPr>
        </p:nvSpPr>
        <p:spPr>
          <a:xfrm>
            <a:off x="628650" y="273844"/>
            <a:ext cx="7886700" cy="770443"/>
          </a:xfrm>
        </p:spPr>
        <p:txBody>
          <a:bodyPr anchor="b" anchorCtr="0">
            <a:normAutofit/>
          </a:bodyPr>
          <a:lstStyle>
            <a:lvl1pPr>
              <a:defRPr sz="3000"/>
            </a:lvl1pPr>
          </a:lstStyle>
          <a:p>
            <a:r>
              <a:rPr lang="nl-NL" dirty="0"/>
              <a:t>--Titel bewerken</a:t>
            </a:r>
            <a:endParaRPr lang="nl-BE" dirty="0"/>
          </a:p>
        </p:txBody>
      </p:sp>
      <p:sp>
        <p:nvSpPr>
          <p:cNvPr id="3" name="Tijdelijke aanduiding voor inhoud 2">
            <a:extLst>
              <a:ext uri="{FF2B5EF4-FFF2-40B4-BE49-F238E27FC236}">
                <a16:creationId xmlns:a16="http://schemas.microsoft.com/office/drawing/2014/main" id="{A5937A64-B2ED-477E-A45A-5DFDCE766AF3}"/>
              </a:ext>
            </a:extLst>
          </p:cNvPr>
          <p:cNvSpPr>
            <a:spLocks noGrp="1"/>
          </p:cNvSpPr>
          <p:nvPr>
            <p:ph idx="1"/>
          </p:nvPr>
        </p:nvSpPr>
        <p:spPr>
          <a:xfrm>
            <a:off x="628650" y="1737880"/>
            <a:ext cx="7886700" cy="2894843"/>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datum 3">
            <a:extLst>
              <a:ext uri="{FF2B5EF4-FFF2-40B4-BE49-F238E27FC236}">
                <a16:creationId xmlns:a16="http://schemas.microsoft.com/office/drawing/2014/main" id="{9B45FF94-8CFD-4AF6-AA51-6FCE24569804}"/>
              </a:ext>
            </a:extLst>
          </p:cNvPr>
          <p:cNvSpPr>
            <a:spLocks noGrp="1"/>
          </p:cNvSpPr>
          <p:nvPr>
            <p:ph type="dt" sz="half" idx="10"/>
          </p:nvPr>
        </p:nvSpPr>
        <p:spPr/>
        <p:txBody>
          <a:bodyPr/>
          <a:lstStyle/>
          <a:p>
            <a:fld id="{E337EEFD-AFE4-4BD1-A986-6C60897E52E5}" type="datetimeFigureOut">
              <a:rPr lang="nl-BE" smtClean="0"/>
              <a:t>27/10/2017</a:t>
            </a:fld>
            <a:endParaRPr lang="nl-BE"/>
          </a:p>
        </p:txBody>
      </p:sp>
      <p:sp>
        <p:nvSpPr>
          <p:cNvPr id="5" name="Tijdelijke aanduiding voor voettekst 4">
            <a:extLst>
              <a:ext uri="{FF2B5EF4-FFF2-40B4-BE49-F238E27FC236}">
                <a16:creationId xmlns:a16="http://schemas.microsoft.com/office/drawing/2014/main" id="{14677E5D-9616-4450-826D-71B5A967E1E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4A1770-56EE-4866-B794-900DC879BF70}"/>
              </a:ext>
            </a:extLst>
          </p:cNvPr>
          <p:cNvSpPr>
            <a:spLocks noGrp="1"/>
          </p:cNvSpPr>
          <p:nvPr>
            <p:ph type="sldNum" sz="quarter" idx="12"/>
          </p:nvPr>
        </p:nvSpPr>
        <p:spPr/>
        <p:txBody>
          <a:bodyPr/>
          <a:lstStyle/>
          <a:p>
            <a:fld id="{DFCA4868-3B36-4677-A880-DAE61D32B51C}" type="slidenum">
              <a:rPr lang="nl-BE" smtClean="0"/>
              <a:t>‹#›</a:t>
            </a:fld>
            <a:endParaRPr lang="nl-BE"/>
          </a:p>
        </p:txBody>
      </p:sp>
      <p:sp>
        <p:nvSpPr>
          <p:cNvPr id="8" name="Tijdelijke aanduiding voor tekst 7">
            <a:extLst>
              <a:ext uri="{FF2B5EF4-FFF2-40B4-BE49-F238E27FC236}">
                <a16:creationId xmlns:a16="http://schemas.microsoft.com/office/drawing/2014/main" id="{525188F4-EFAE-4F7B-9F66-1CF7CC9F42A6}"/>
              </a:ext>
            </a:extLst>
          </p:cNvPr>
          <p:cNvSpPr>
            <a:spLocks noGrp="1"/>
          </p:cNvSpPr>
          <p:nvPr>
            <p:ph type="body" sz="quarter" idx="13" hasCustomPrompt="1"/>
          </p:nvPr>
        </p:nvSpPr>
        <p:spPr>
          <a:xfrm>
            <a:off x="628650" y="1122760"/>
            <a:ext cx="7886700" cy="537188"/>
          </a:xfrm>
        </p:spPr>
        <p:txBody>
          <a:bodyPr/>
          <a:lstStyle>
            <a:lvl1pPr marL="0" indent="0">
              <a:buNone/>
              <a:defRPr b="1">
                <a:solidFill>
                  <a:srgbClr val="E63312"/>
                </a:solidFill>
              </a:defRPr>
            </a:lvl1pPr>
          </a:lstStyle>
          <a:p>
            <a:pPr lvl="0"/>
            <a:r>
              <a:rPr lang="nl-BE" dirty="0"/>
              <a:t>Subtitel bewerken</a:t>
            </a:r>
          </a:p>
        </p:txBody>
      </p:sp>
      <p:pic>
        <p:nvPicPr>
          <p:cNvPr id="10" name="Afbeelding 7">
            <a:extLst>
              <a:ext uri="{FF2B5EF4-FFF2-40B4-BE49-F238E27FC236}">
                <a16:creationId xmlns:a16="http://schemas.microsoft.com/office/drawing/2014/main" id="{47789465-DEA5-4F45-AFD7-4C9C818A8C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4" name="Picture 13">
            <a:extLst>
              <a:ext uri="{FF2B5EF4-FFF2-40B4-BE49-F238E27FC236}">
                <a16:creationId xmlns:a16="http://schemas.microsoft.com/office/drawing/2014/main" id="{01F90024-D872-44BE-B0BA-C2C67C709EE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938615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SQLUG-Leeg">
    <p:bg>
      <p:bgPr>
        <a:solidFill>
          <a:schemeClr val="bg2">
            <a:lumMod val="90000"/>
          </a:schemeClr>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43340B5-BFBA-4C67-A2F5-C24CE52D4436}"/>
              </a:ext>
            </a:extLst>
          </p:cNvPr>
          <p:cNvSpPr>
            <a:spLocks noGrp="1"/>
          </p:cNvSpPr>
          <p:nvPr>
            <p:ph type="dt" sz="half" idx="10"/>
          </p:nvPr>
        </p:nvSpPr>
        <p:spPr/>
        <p:txBody>
          <a:bodyPr/>
          <a:lstStyle/>
          <a:p>
            <a:fld id="{E337EEFD-AFE4-4BD1-A986-6C60897E52E5}" type="datetimeFigureOut">
              <a:rPr lang="nl-BE" smtClean="0"/>
              <a:t>27/10/2017</a:t>
            </a:fld>
            <a:endParaRPr lang="nl-BE"/>
          </a:p>
        </p:txBody>
      </p:sp>
      <p:sp>
        <p:nvSpPr>
          <p:cNvPr id="3" name="Tijdelijke aanduiding voor voettekst 2">
            <a:extLst>
              <a:ext uri="{FF2B5EF4-FFF2-40B4-BE49-F238E27FC236}">
                <a16:creationId xmlns:a16="http://schemas.microsoft.com/office/drawing/2014/main" id="{4D462919-4E93-4C5C-9D36-7ADB243BB66B}"/>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DA845E61-5755-4E3F-9DFB-5EE872EB8D53}"/>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5" name="Afbeelding 7">
            <a:extLst>
              <a:ext uri="{FF2B5EF4-FFF2-40B4-BE49-F238E27FC236}">
                <a16:creationId xmlns:a16="http://schemas.microsoft.com/office/drawing/2014/main" id="{C2C6E7F0-9BDB-4FE4-AF0C-A3C57A0E5C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7" name="Picture 6">
            <a:extLst>
              <a:ext uri="{FF2B5EF4-FFF2-40B4-BE49-F238E27FC236}">
                <a16:creationId xmlns:a16="http://schemas.microsoft.com/office/drawing/2014/main" id="{72343B45-F37D-46A3-B270-8061C2346DFD}"/>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1597997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SQLUG-Vergelijking + subtitels">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A7EDC-86E0-4EC0-AEE9-F2877AD9F6D3}"/>
              </a:ext>
            </a:extLst>
          </p:cNvPr>
          <p:cNvSpPr>
            <a:spLocks noGrp="1"/>
          </p:cNvSpPr>
          <p:nvPr>
            <p:ph type="title" hasCustomPrompt="1"/>
          </p:nvPr>
        </p:nvSpPr>
        <p:spPr>
          <a:xfrm>
            <a:off x="629841" y="273844"/>
            <a:ext cx="7886700" cy="994172"/>
          </a:xfrm>
        </p:spPr>
        <p:txBody>
          <a:bodyPr anchor="b" anchorCtr="0">
            <a:normAutofit/>
          </a:bodyPr>
          <a:lstStyle>
            <a:lvl1pPr>
              <a:defRPr sz="3000"/>
            </a:lvl1pPr>
          </a:lstStyle>
          <a:p>
            <a:r>
              <a:rPr lang="nl-NL" dirty="0"/>
              <a:t>--Titel bewerken</a:t>
            </a:r>
            <a:endParaRPr lang="nl-BE" dirty="0"/>
          </a:p>
        </p:txBody>
      </p:sp>
      <p:sp>
        <p:nvSpPr>
          <p:cNvPr id="3" name="Tijdelijke aanduiding voor tekst 2">
            <a:extLst>
              <a:ext uri="{FF2B5EF4-FFF2-40B4-BE49-F238E27FC236}">
                <a16:creationId xmlns:a16="http://schemas.microsoft.com/office/drawing/2014/main" id="{27BA2386-A68A-45E1-A1DC-8CA7486CEB8D}"/>
              </a:ext>
            </a:extLst>
          </p:cNvPr>
          <p:cNvSpPr>
            <a:spLocks noGrp="1"/>
          </p:cNvSpPr>
          <p:nvPr>
            <p:ph type="body" idx="1" hasCustomPrompt="1"/>
          </p:nvPr>
        </p:nvSpPr>
        <p:spPr>
          <a:xfrm>
            <a:off x="629842" y="1260872"/>
            <a:ext cx="3868340"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4" name="Tijdelijke aanduiding voor inhoud 3">
            <a:extLst>
              <a:ext uri="{FF2B5EF4-FFF2-40B4-BE49-F238E27FC236}">
                <a16:creationId xmlns:a16="http://schemas.microsoft.com/office/drawing/2014/main" id="{57F072F0-AE02-49B6-8A4F-E3763A3BC8A3}"/>
              </a:ext>
            </a:extLst>
          </p:cNvPr>
          <p:cNvSpPr>
            <a:spLocks noGrp="1"/>
          </p:cNvSpPr>
          <p:nvPr>
            <p:ph sz="half" idx="2"/>
          </p:nvPr>
        </p:nvSpPr>
        <p:spPr>
          <a:xfrm>
            <a:off x="629842" y="1878806"/>
            <a:ext cx="3868340" cy="2763441"/>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5" name="Tijdelijke aanduiding voor tekst 4">
            <a:extLst>
              <a:ext uri="{FF2B5EF4-FFF2-40B4-BE49-F238E27FC236}">
                <a16:creationId xmlns:a16="http://schemas.microsoft.com/office/drawing/2014/main" id="{ED5FBFB9-7917-4841-B205-88C3BCC2D3C4}"/>
              </a:ext>
            </a:extLst>
          </p:cNvPr>
          <p:cNvSpPr>
            <a:spLocks noGrp="1"/>
          </p:cNvSpPr>
          <p:nvPr>
            <p:ph type="body" sz="quarter" idx="3" hasCustomPrompt="1"/>
          </p:nvPr>
        </p:nvSpPr>
        <p:spPr>
          <a:xfrm>
            <a:off x="4629150" y="1260872"/>
            <a:ext cx="3887391"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6" name="Tijdelijke aanduiding voor inhoud 5">
            <a:extLst>
              <a:ext uri="{FF2B5EF4-FFF2-40B4-BE49-F238E27FC236}">
                <a16:creationId xmlns:a16="http://schemas.microsoft.com/office/drawing/2014/main" id="{393051D3-F642-40E0-9DFB-BA10347F2060}"/>
              </a:ext>
            </a:extLst>
          </p:cNvPr>
          <p:cNvSpPr>
            <a:spLocks noGrp="1"/>
          </p:cNvSpPr>
          <p:nvPr>
            <p:ph sz="quarter" idx="4"/>
          </p:nvPr>
        </p:nvSpPr>
        <p:spPr>
          <a:xfrm>
            <a:off x="4629150" y="1878806"/>
            <a:ext cx="3887391" cy="2763441"/>
          </a:xfrm>
        </p:spPr>
        <p:txBody>
          <a:bodyPr/>
          <a:lstStyle>
            <a:lvl1pPr>
              <a:defRPr/>
            </a:lvl1pPr>
            <a:lvl3pPr>
              <a:defRPr/>
            </a:lvl3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atum 6">
            <a:extLst>
              <a:ext uri="{FF2B5EF4-FFF2-40B4-BE49-F238E27FC236}">
                <a16:creationId xmlns:a16="http://schemas.microsoft.com/office/drawing/2014/main" id="{F296F312-9B53-43A9-B2C6-5A7FAA148C02}"/>
              </a:ext>
            </a:extLst>
          </p:cNvPr>
          <p:cNvSpPr>
            <a:spLocks noGrp="1"/>
          </p:cNvSpPr>
          <p:nvPr>
            <p:ph type="dt" sz="half" idx="10"/>
          </p:nvPr>
        </p:nvSpPr>
        <p:spPr/>
        <p:txBody>
          <a:bodyPr/>
          <a:lstStyle/>
          <a:p>
            <a:fld id="{E337EEFD-AFE4-4BD1-A986-6C60897E52E5}" type="datetimeFigureOut">
              <a:rPr lang="nl-BE" smtClean="0"/>
              <a:t>27/10/2017</a:t>
            </a:fld>
            <a:endParaRPr lang="nl-BE"/>
          </a:p>
        </p:txBody>
      </p:sp>
      <p:sp>
        <p:nvSpPr>
          <p:cNvPr id="8" name="Tijdelijke aanduiding voor voettekst 7">
            <a:extLst>
              <a:ext uri="{FF2B5EF4-FFF2-40B4-BE49-F238E27FC236}">
                <a16:creationId xmlns:a16="http://schemas.microsoft.com/office/drawing/2014/main" id="{97048123-CE8A-4EF1-9FF6-490B3B6141D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691A1B40-58F2-4307-A1D1-061BC97382BA}"/>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10" name="Afbeelding 7">
            <a:extLst>
              <a:ext uri="{FF2B5EF4-FFF2-40B4-BE49-F238E27FC236}">
                <a16:creationId xmlns:a16="http://schemas.microsoft.com/office/drawing/2014/main" id="{BAD6BA8A-4EA1-4E68-8D66-AD010E6E5D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1" name="Picture 10">
            <a:extLst>
              <a:ext uri="{FF2B5EF4-FFF2-40B4-BE49-F238E27FC236}">
                <a16:creationId xmlns:a16="http://schemas.microsoft.com/office/drawing/2014/main" id="{4D98631B-64C2-4509-8325-D0900B56CB1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356614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203762" y="1873698"/>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userDrawn="1"/>
        </p:nvSpPr>
        <p:spPr>
          <a:xfrm>
            <a:off x="3165962" y="1873698"/>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accent3"/>
                </a:solidFill>
                <a:latin typeface="Segoe UI Light" charset="0"/>
                <a:ea typeface="Segoe UI Light" charset="0"/>
                <a:cs typeface="Segoe UI Light" charset="0"/>
              </a:rPr>
              <a:t>Please silence </a:t>
            </a:r>
            <a:br>
              <a:rPr lang="en-US" sz="5400" b="0" i="0" dirty="0">
                <a:solidFill>
                  <a:schemeClr val="accent3"/>
                </a:solidFill>
                <a:latin typeface="Segoe UI Light" charset="0"/>
                <a:ea typeface="Segoe UI Light" charset="0"/>
                <a:cs typeface="Segoe UI Light" charset="0"/>
              </a:rPr>
            </a:br>
            <a:r>
              <a:rPr lang="en-US" sz="5400"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2" y="0"/>
            <a:ext cx="9143998" cy="5143500"/>
          </a:xfrm>
          <a:prstGeom prst="rect">
            <a:avLst/>
          </a:prstGeom>
        </p:spPr>
      </p:pic>
      <p:sp>
        <p:nvSpPr>
          <p:cNvPr id="7" name="Freeform 6"/>
          <p:cNvSpPr/>
          <p:nvPr userDrawn="1"/>
        </p:nvSpPr>
        <p:spPr>
          <a:xfrm>
            <a:off x="2225533" y="1874844"/>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userDrawn="1"/>
        </p:nvSpPr>
        <p:spPr>
          <a:xfrm>
            <a:off x="3199035" y="1847343"/>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bg2"/>
                </a:solidFill>
                <a:latin typeface="Segoe UI Light" charset="0"/>
                <a:ea typeface="Segoe UI Light" charset="0"/>
                <a:cs typeface="Segoe UI Light" charset="0"/>
              </a:rPr>
              <a:t>Please silence </a:t>
            </a:r>
            <a:br>
              <a:rPr lang="en-US" sz="5400" b="0" i="0" dirty="0">
                <a:solidFill>
                  <a:schemeClr val="bg2"/>
                </a:solidFill>
                <a:latin typeface="Segoe UI Light" charset="0"/>
                <a:ea typeface="Segoe UI Light" charset="0"/>
                <a:cs typeface="Segoe UI Light" charset="0"/>
              </a:rPr>
            </a:br>
            <a:r>
              <a:rPr lang="en-US" sz="5400"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8901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173971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42526"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4534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5948156"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7350971" y="1779118"/>
            <a:ext cx="0" cy="199825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447503" y="2870508"/>
            <a:ext cx="118144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Free online webinar events </a:t>
            </a:r>
          </a:p>
        </p:txBody>
      </p:sp>
      <p:sp>
        <p:nvSpPr>
          <p:cNvPr id="33" name="Rectangle 32">
            <a:hlinkClick r:id="rId3"/>
          </p:cNvPr>
          <p:cNvSpPr/>
          <p:nvPr userDrawn="1"/>
        </p:nvSpPr>
        <p:spPr>
          <a:xfrm>
            <a:off x="3202463" y="2870508"/>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1798399" y="2870508"/>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602930" y="287050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6066409" y="287050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644627" y="1868778"/>
            <a:ext cx="787200" cy="866752"/>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3403193" y="1971382"/>
            <a:ext cx="894382" cy="769420"/>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20987" y="1877266"/>
            <a:ext cx="636282" cy="810734"/>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938936" y="1910824"/>
            <a:ext cx="611858" cy="779612"/>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646018" y="1944658"/>
            <a:ext cx="671176" cy="724714"/>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6188523" y="1955841"/>
            <a:ext cx="931792" cy="784748"/>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3518179"/>
            <a:ext cx="9144000" cy="1625321"/>
          </a:xfrm>
          <a:prstGeom prst="rect">
            <a:avLst/>
          </a:prstGeom>
        </p:spPr>
      </p:pic>
      <p:sp>
        <p:nvSpPr>
          <p:cNvPr id="44" name="Rounded Rectangle 43"/>
          <p:cNvSpPr/>
          <p:nvPr userDrawn="1"/>
        </p:nvSpPr>
        <p:spPr>
          <a:xfrm>
            <a:off x="803504" y="3863763"/>
            <a:ext cx="1891441"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a:solidFill>
                  <a:schemeClr val="bg2"/>
                </a:solidFill>
              </a:rPr>
              <a:t>Free Online Resources </a:t>
            </a:r>
          </a:p>
        </p:txBody>
      </p:sp>
      <p:sp>
        <p:nvSpPr>
          <p:cNvPr id="46" name="Rectangle 45">
            <a:hlinkClick r:id="rId4"/>
          </p:cNvPr>
          <p:cNvSpPr/>
          <p:nvPr userDrawn="1"/>
        </p:nvSpPr>
        <p:spPr>
          <a:xfrm>
            <a:off x="970061" y="4138736"/>
            <a:ext cx="1558327" cy="6717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800" dirty="0">
                <a:solidFill>
                  <a:schemeClr val="bg2"/>
                </a:solidFill>
              </a:rPr>
              <a:t>PASS Blog</a:t>
            </a:r>
          </a:p>
          <a:p>
            <a:pPr algn="ctr">
              <a:lnSpc>
                <a:spcPct val="150000"/>
              </a:lnSpc>
            </a:pPr>
            <a:r>
              <a:rPr lang="en-US" sz="800" dirty="0">
                <a:solidFill>
                  <a:schemeClr val="bg2"/>
                </a:solidFill>
              </a:rPr>
              <a:t>White Papers</a:t>
            </a:r>
          </a:p>
          <a:p>
            <a:pPr algn="ctr">
              <a:lnSpc>
                <a:spcPct val="150000"/>
              </a:lnSpc>
            </a:pPr>
            <a:r>
              <a:rPr lang="en-US" sz="800" dirty="0">
                <a:solidFill>
                  <a:schemeClr val="bg2"/>
                </a:solidFill>
              </a:rPr>
              <a:t>Session Recordings</a:t>
            </a:r>
          </a:p>
        </p:txBody>
      </p:sp>
      <p:sp>
        <p:nvSpPr>
          <p:cNvPr id="47" name="Rounded Rectangle 46"/>
          <p:cNvSpPr/>
          <p:nvPr userDrawn="1"/>
        </p:nvSpPr>
        <p:spPr>
          <a:xfrm>
            <a:off x="3372824" y="3863763"/>
            <a:ext cx="2345031"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a:solidFill>
                  <a:schemeClr val="bg2"/>
                </a:solidFill>
              </a:rPr>
              <a:t>Newsletter </a:t>
            </a:r>
          </a:p>
        </p:txBody>
      </p:sp>
      <p:sp>
        <p:nvSpPr>
          <p:cNvPr id="48" name="Rounded Rectangle 47"/>
          <p:cNvSpPr/>
          <p:nvPr userDrawn="1"/>
        </p:nvSpPr>
        <p:spPr>
          <a:xfrm>
            <a:off x="6367496" y="3863763"/>
            <a:ext cx="1966949" cy="224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r>
              <a:rPr lang="en-US" sz="1000" b="1" spc="20" dirty="0" err="1">
                <a:solidFill>
                  <a:schemeClr val="bg2"/>
                </a:solidFill>
              </a:rPr>
              <a:t>www.pass.org</a:t>
            </a:r>
            <a:endParaRPr lang="en-US" sz="1000" b="1" spc="20" dirty="0">
              <a:solidFill>
                <a:schemeClr val="bg2"/>
              </a:solidFill>
            </a:endParaRPr>
          </a:p>
        </p:txBody>
      </p:sp>
      <p:sp>
        <p:nvSpPr>
          <p:cNvPr id="49" name="Title 3"/>
          <p:cNvSpPr txBox="1">
            <a:spLocks/>
          </p:cNvSpPr>
          <p:nvPr userDrawn="1"/>
        </p:nvSpPr>
        <p:spPr>
          <a:xfrm>
            <a:off x="457200" y="682304"/>
            <a:ext cx="8229600"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4338638" algn="l"/>
              </a:tabLst>
            </a:pPr>
            <a:r>
              <a:rPr lang="en-US" sz="4000" dirty="0"/>
              <a:t>Explore everything PASS has to offer </a:t>
            </a:r>
          </a:p>
        </p:txBody>
      </p:sp>
      <p:sp>
        <p:nvSpPr>
          <p:cNvPr id="26" name="Rectangle 25">
            <a:hlinkClick r:id="rId4"/>
          </p:cNvPr>
          <p:cNvSpPr/>
          <p:nvPr userDrawn="1"/>
        </p:nvSpPr>
        <p:spPr>
          <a:xfrm>
            <a:off x="3766175" y="4159055"/>
            <a:ext cx="1558327" cy="6717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800" dirty="0">
                <a:solidFill>
                  <a:schemeClr val="bg2"/>
                </a:solidFill>
              </a:rPr>
              <a:t>PASS</a:t>
            </a:r>
            <a:r>
              <a:rPr lang="en-US" sz="800" baseline="0" dirty="0">
                <a:solidFill>
                  <a:schemeClr val="bg2"/>
                </a:solidFill>
              </a:rPr>
              <a:t> Connector</a:t>
            </a:r>
          </a:p>
          <a:p>
            <a:pPr algn="ctr">
              <a:lnSpc>
                <a:spcPct val="150000"/>
              </a:lnSpc>
            </a:pPr>
            <a:r>
              <a:rPr lang="en-US" sz="800" baseline="0" dirty="0">
                <a:solidFill>
                  <a:schemeClr val="bg2"/>
                </a:solidFill>
              </a:rPr>
              <a:t>BA Insights</a:t>
            </a:r>
            <a:endParaRPr lang="en-US" sz="800" dirty="0">
              <a:solidFill>
                <a:schemeClr val="bg2"/>
              </a:solidFill>
            </a:endParaRPr>
          </a:p>
        </p:txBody>
      </p:sp>
      <p:sp>
        <p:nvSpPr>
          <p:cNvPr id="43" name="Rectangle 42">
            <a:hlinkClick r:id="rId4"/>
          </p:cNvPr>
          <p:cNvSpPr/>
          <p:nvPr userDrawn="1"/>
        </p:nvSpPr>
        <p:spPr>
          <a:xfrm>
            <a:off x="7393596" y="287050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5580345" y="0"/>
            <a:ext cx="3563655"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42679" y="2632939"/>
            <a:ext cx="3248526" cy="470928"/>
          </a:xfrm>
        </p:spPr>
        <p:txBody>
          <a:bodyPr anchor="b"/>
          <a:lstStyle>
            <a:lvl1pPr algn="ctr">
              <a:defRPr sz="3200"/>
            </a:lvl1pPr>
          </a:lstStyle>
          <a:p>
            <a:r>
              <a:rPr lang="en-US" dirty="0"/>
              <a:t>Speaker Name</a:t>
            </a:r>
          </a:p>
        </p:txBody>
      </p:sp>
      <p:sp>
        <p:nvSpPr>
          <p:cNvPr id="18" name="Text Placeholder 17"/>
          <p:cNvSpPr>
            <a:spLocks noGrp="1"/>
          </p:cNvSpPr>
          <p:nvPr>
            <p:ph type="body" sz="quarter" idx="10" hasCustomPrompt="1"/>
          </p:nvPr>
        </p:nvSpPr>
        <p:spPr>
          <a:xfrm>
            <a:off x="1042851" y="3096942"/>
            <a:ext cx="3248025" cy="405685"/>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971902" y="1121553"/>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1945839" y="768142"/>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971902" y="1390862"/>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971902" y="2241809"/>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971902" y="2511118"/>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971902" y="3345531"/>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971902" y="3614840"/>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950881"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2368489" y="3886200"/>
            <a:ext cx="1035158"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3903585"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16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52438" y="2059225"/>
            <a:ext cx="8242300" cy="2478400"/>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452438" y="1234203"/>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431800" y="1505141"/>
            <a:ext cx="8261350" cy="448355"/>
          </a:xfrm>
        </p:spPr>
        <p:txBody>
          <a:bodyPr anchor="b"/>
          <a:lstStyle>
            <a:lvl1pPr marL="0" indent="0">
              <a:buNone/>
              <a:defRPr sz="2800" b="0" i="0">
                <a:solidFill>
                  <a:schemeClr val="accent1"/>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31800" y="195202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31800"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31800" y="298330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31800" y="3540197"/>
            <a:ext cx="8261350" cy="448355"/>
          </a:xfrm>
        </p:spPr>
        <p:txBody>
          <a:bodyPr anchor="b"/>
          <a:lstStyle>
            <a:lvl1pPr marL="0" indent="0">
              <a:buNone/>
              <a:defRPr sz="1400" b="1" i="0">
                <a:solidFill>
                  <a:schemeClr val="accent3"/>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31800" y="3987085"/>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5145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500626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45145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500626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8984177" y="4366022"/>
            <a:ext cx="184666" cy="369332"/>
          </a:xfrm>
          <a:prstGeom prst="rect">
            <a:avLst/>
          </a:prstGeom>
          <a:noFill/>
        </p:spPr>
        <p:txBody>
          <a:bodyPr wrap="none" rtlCol="0">
            <a:spAutoFit/>
          </a:bodyPr>
          <a:lstStyle/>
          <a:p>
            <a:endParaRPr lang="en-US" dirty="0"/>
          </a:p>
        </p:txBody>
      </p:sp>
      <p:sp>
        <p:nvSpPr>
          <p:cNvPr id="9" name="Title Placeholder 8"/>
          <p:cNvSpPr>
            <a:spLocks noGrp="1"/>
          </p:cNvSpPr>
          <p:nvPr>
            <p:ph type="title"/>
          </p:nvPr>
        </p:nvSpPr>
        <p:spPr>
          <a:xfrm>
            <a:off x="457200" y="251227"/>
            <a:ext cx="8229600"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57200" y="1130877"/>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20" cstate="print">
            <a:extLst>
              <a:ext uri="{28A0092B-C50C-407E-A947-70E740481C1C}">
                <a14:useLocalDpi xmlns:a14="http://schemas.microsoft.com/office/drawing/2010/main" val="0"/>
              </a:ext>
            </a:extLst>
          </a:blip>
          <a:srcRect l="10590" t="33970" r="10590" b="33970"/>
          <a:stretch/>
        </p:blipFill>
        <p:spPr>
          <a:xfrm>
            <a:off x="8362655" y="4789968"/>
            <a:ext cx="648290" cy="263688"/>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54" r:id="rId2"/>
    <p:sldLayoutId id="2147483674" r:id="rId3"/>
    <p:sldLayoutId id="2147483660" r:id="rId4"/>
    <p:sldLayoutId id="2147483667" r:id="rId5"/>
    <p:sldLayoutId id="2147483666" r:id="rId6"/>
    <p:sldLayoutId id="2147483665" r:id="rId7"/>
    <p:sldLayoutId id="2147483659" r:id="rId8"/>
    <p:sldLayoutId id="2147483663" r:id="rId9"/>
    <p:sldLayoutId id="2147483669" r:id="rId10"/>
    <p:sldLayoutId id="2147483657" r:id="rId11"/>
    <p:sldLayoutId id="2147483668" r:id="rId12"/>
    <p:sldLayoutId id="2147483670" r:id="rId13"/>
    <p:sldLayoutId id="2147483671" r:id="rId14"/>
    <p:sldLayoutId id="2147483678" r:id="rId15"/>
    <p:sldLayoutId id="2147483679" r:id="rId16"/>
    <p:sldLayoutId id="2147483680" r:id="rId17"/>
    <p:sldLayoutId id="2147483681"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sqlstudies.com/2016/07/27/when-was-this-database-restored/"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hyperlink" Target="https://dbatools.io/templates"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juneb/PesterTDD/blob/master/Module.Help.Tests.ps1"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mcpmag.com/articles/2015/05/20/functions-that-support-the-pipeline.aspx"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nl.linkedin.com/in/sanderstad"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3253684"/>
            <a:ext cx="6362700" cy="453733"/>
          </a:xfrm>
        </p:spPr>
        <p:txBody>
          <a:bodyPr/>
          <a:lstStyle/>
          <a:p>
            <a:pPr fontAlgn="base"/>
            <a:r>
              <a:rPr lang="en-US" b="1" dirty="0"/>
              <a:t>PowerShell Solutions for SQL Server</a:t>
            </a:r>
            <a:endParaRPr lang="en-US" dirty="0"/>
          </a:p>
        </p:txBody>
      </p:sp>
      <p:sp>
        <p:nvSpPr>
          <p:cNvPr id="3" name="Text Placeholder 2"/>
          <p:cNvSpPr>
            <a:spLocks noGrp="1"/>
          </p:cNvSpPr>
          <p:nvPr>
            <p:ph type="body" sz="quarter" idx="10"/>
          </p:nvPr>
        </p:nvSpPr>
        <p:spPr>
          <a:xfrm>
            <a:off x="792720" y="4030287"/>
            <a:ext cx="4777259" cy="716973"/>
          </a:xfrm>
        </p:spPr>
        <p:txBody>
          <a:bodyPr/>
          <a:lstStyle/>
          <a:p>
            <a:r>
              <a:rPr lang="en-US" dirty="0"/>
              <a:t>Chrissy LeMaire, MVP, DBA</a:t>
            </a:r>
          </a:p>
          <a:p>
            <a:r>
              <a:rPr lang="en-US" dirty="0"/>
              <a:t>Constantine Kokkinos, DBA</a:t>
            </a:r>
          </a:p>
          <a:p>
            <a:r>
              <a:rPr lang="en-US" dirty="0"/>
              <a:t>Rob Sewell, MVP, DBA</a:t>
            </a:r>
          </a:p>
        </p:txBody>
      </p:sp>
      <p:sp>
        <p:nvSpPr>
          <p:cNvPr id="4" name="Text Placeholder 3"/>
          <p:cNvSpPr>
            <a:spLocks noGrp="1"/>
          </p:cNvSpPr>
          <p:nvPr>
            <p:ph type="body" sz="quarter" idx="11"/>
          </p:nvPr>
        </p:nvSpPr>
        <p:spPr>
          <a:xfrm>
            <a:off x="0" y="2237396"/>
            <a:ext cx="6362700" cy="967155"/>
          </a:xfrm>
        </p:spPr>
        <p:txBody>
          <a:bodyPr/>
          <a:lstStyle/>
          <a:p>
            <a:pPr fontAlgn="base"/>
            <a:r>
              <a:rPr lang="en-US" b="1" dirty="0"/>
              <a:t>Standing on the </a:t>
            </a:r>
            <a:br>
              <a:rPr lang="en-US" b="1" dirty="0"/>
            </a:br>
            <a:r>
              <a:rPr lang="en-US" b="1" dirty="0"/>
              <a:t>Shoulders of Giants</a:t>
            </a:r>
            <a:endParaRPr lang="en-US" dirty="0"/>
          </a:p>
        </p:txBody>
      </p:sp>
    </p:spTree>
    <p:extLst>
      <p:ext uri="{BB962C8B-B14F-4D97-AF65-F5344CB8AC3E}">
        <p14:creationId xmlns:p14="http://schemas.microsoft.com/office/powerpoint/2010/main" val="169093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Update-Module dbatools, </a:t>
            </a:r>
            <a:r>
              <a:rPr lang="en-US" sz="2200" dirty="0" err="1"/>
              <a:t>summitlab</a:t>
            </a:r>
            <a:endParaRPr lang="en-US" sz="2200" dirty="0"/>
          </a:p>
          <a:p>
            <a:pPr lvl="0">
              <a:lnSpc>
                <a:spcPct val="150000"/>
              </a:lnSpc>
            </a:pPr>
            <a:r>
              <a:rPr lang="en-US" sz="2200" dirty="0"/>
              <a:t>Import-Module dbatools, </a:t>
            </a:r>
            <a:r>
              <a:rPr lang="en-US" sz="2200" dirty="0" err="1"/>
              <a:t>summitlab</a:t>
            </a:r>
            <a:r>
              <a:rPr lang="en-US" sz="2200" dirty="0"/>
              <a:t> -Force</a:t>
            </a:r>
          </a:p>
        </p:txBody>
      </p:sp>
      <p:sp>
        <p:nvSpPr>
          <p:cNvPr id="2" name="Title 1"/>
          <p:cNvSpPr>
            <a:spLocks noGrp="1"/>
          </p:cNvSpPr>
          <p:nvPr>
            <p:ph type="title"/>
          </p:nvPr>
        </p:nvSpPr>
        <p:spPr/>
        <p:txBody>
          <a:bodyPr/>
          <a:lstStyle/>
          <a:p>
            <a:r>
              <a:rPr lang="en-US" dirty="0"/>
              <a:t>Update your modules!</a:t>
            </a:r>
          </a:p>
        </p:txBody>
      </p:sp>
      <p:pic>
        <p:nvPicPr>
          <p:cNvPr id="6" name="Picture 5">
            <a:extLst>
              <a:ext uri="{FF2B5EF4-FFF2-40B4-BE49-F238E27FC236}">
                <a16:creationId xmlns:a16="http://schemas.microsoft.com/office/drawing/2014/main" id="{67E987AA-15E7-4AB8-BAC6-CF53149FF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6391" y="557705"/>
            <a:ext cx="1499587" cy="1499587"/>
          </a:xfrm>
          <a:prstGeom prst="rect">
            <a:avLst/>
          </a:prstGeom>
        </p:spPr>
      </p:pic>
    </p:spTree>
    <p:extLst>
      <p:ext uri="{BB962C8B-B14F-4D97-AF65-F5344CB8AC3E}">
        <p14:creationId xmlns:p14="http://schemas.microsoft.com/office/powerpoint/2010/main" val="29187385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Get-Inspired</a:t>
            </a:r>
          </a:p>
        </p:txBody>
      </p:sp>
      <p:pic>
        <p:nvPicPr>
          <p:cNvPr id="8" name="Picture 7">
            <a:hlinkClick r:id="rId3"/>
            <a:extLst>
              <a:ext uri="{FF2B5EF4-FFF2-40B4-BE49-F238E27FC236}">
                <a16:creationId xmlns:a16="http://schemas.microsoft.com/office/drawing/2014/main" id="{594E0F4F-2FA1-4064-A97A-F254D4EB1FE3}"/>
              </a:ext>
            </a:extLst>
          </p:cNvPr>
          <p:cNvPicPr>
            <a:picLocks noChangeAspect="1"/>
          </p:cNvPicPr>
          <p:nvPr/>
        </p:nvPicPr>
        <p:blipFill>
          <a:blip r:embed="rId4"/>
          <a:stretch>
            <a:fillRect/>
          </a:stretch>
        </p:blipFill>
        <p:spPr>
          <a:xfrm>
            <a:off x="1941040" y="864183"/>
            <a:ext cx="5261920" cy="3898338"/>
          </a:xfrm>
          <a:prstGeom prst="rect">
            <a:avLst/>
          </a:prstGeom>
        </p:spPr>
      </p:pic>
    </p:spTree>
    <p:extLst>
      <p:ext uri="{BB962C8B-B14F-4D97-AF65-F5344CB8AC3E}">
        <p14:creationId xmlns:p14="http://schemas.microsoft.com/office/powerpoint/2010/main" val="1772651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Grab a template</a:t>
            </a:r>
          </a:p>
        </p:txBody>
      </p:sp>
      <p:pic>
        <p:nvPicPr>
          <p:cNvPr id="3" name="Picture 2">
            <a:hlinkClick r:id="rId3"/>
            <a:extLst>
              <a:ext uri="{FF2B5EF4-FFF2-40B4-BE49-F238E27FC236}">
                <a16:creationId xmlns:a16="http://schemas.microsoft.com/office/drawing/2014/main" id="{0D1407C0-19AF-4FC0-92C0-23278FA75043}"/>
              </a:ext>
            </a:extLst>
          </p:cNvPr>
          <p:cNvPicPr>
            <a:picLocks noChangeAspect="1"/>
          </p:cNvPicPr>
          <p:nvPr/>
        </p:nvPicPr>
        <p:blipFill>
          <a:blip r:embed="rId4"/>
          <a:stretch>
            <a:fillRect/>
          </a:stretch>
        </p:blipFill>
        <p:spPr>
          <a:xfrm>
            <a:off x="978793" y="992973"/>
            <a:ext cx="6581105" cy="3408807"/>
          </a:xfrm>
          <a:prstGeom prst="rect">
            <a:avLst/>
          </a:prstGeom>
        </p:spPr>
      </p:pic>
    </p:spTree>
    <p:extLst>
      <p:ext uri="{BB962C8B-B14F-4D97-AF65-F5344CB8AC3E}">
        <p14:creationId xmlns:p14="http://schemas.microsoft.com/office/powerpoint/2010/main" val="3292344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Pester tests</a:t>
            </a:r>
          </a:p>
        </p:txBody>
      </p:sp>
      <p:pic>
        <p:nvPicPr>
          <p:cNvPr id="5" name="Picture 4">
            <a:extLst>
              <a:ext uri="{FF2B5EF4-FFF2-40B4-BE49-F238E27FC236}">
                <a16:creationId xmlns:a16="http://schemas.microsoft.com/office/drawing/2014/main" id="{E76632AB-91AD-457E-B77C-F4A476A2D314}"/>
              </a:ext>
            </a:extLst>
          </p:cNvPr>
          <p:cNvPicPr>
            <a:picLocks noChangeAspect="1"/>
          </p:cNvPicPr>
          <p:nvPr/>
        </p:nvPicPr>
        <p:blipFill>
          <a:blip r:embed="rId3"/>
          <a:stretch>
            <a:fillRect/>
          </a:stretch>
        </p:blipFill>
        <p:spPr>
          <a:xfrm>
            <a:off x="3655521" y="1311215"/>
            <a:ext cx="1625926" cy="2623654"/>
          </a:xfrm>
          <a:prstGeom prst="rect">
            <a:avLst/>
          </a:prstGeom>
        </p:spPr>
      </p:pic>
    </p:spTree>
    <p:extLst>
      <p:ext uri="{BB962C8B-B14F-4D97-AF65-F5344CB8AC3E}">
        <p14:creationId xmlns:p14="http://schemas.microsoft.com/office/powerpoint/2010/main" val="1600498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pic>
        <p:nvPicPr>
          <p:cNvPr id="6" name="Picture 2" descr="Image result for github logo transparent">
            <a:extLst>
              <a:ext uri="{FF2B5EF4-FFF2-40B4-BE49-F238E27FC236}">
                <a16:creationId xmlns:a16="http://schemas.microsoft.com/office/drawing/2014/main" id="{B26B1686-CD1A-4CDE-BF1A-2DB233F83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088" y="1311215"/>
            <a:ext cx="2661278" cy="266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58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86" y="1841679"/>
            <a:ext cx="1499587" cy="1499587"/>
          </a:xfrm>
          <a:prstGeom prst="rect">
            <a:avLst/>
          </a:prstGeom>
        </p:spPr>
      </p:pic>
    </p:spTree>
    <p:extLst>
      <p:ext uri="{BB962C8B-B14F-4D97-AF65-F5344CB8AC3E}">
        <p14:creationId xmlns:p14="http://schemas.microsoft.com/office/powerpoint/2010/main" val="171661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tutorial</a:t>
            </a:r>
          </a:p>
        </p:txBody>
      </p:sp>
      <p:sp>
        <p:nvSpPr>
          <p:cNvPr id="7" name="Rectangle 6">
            <a:extLst>
              <a:ext uri="{FF2B5EF4-FFF2-40B4-BE49-F238E27FC236}">
                <a16:creationId xmlns:a16="http://schemas.microsoft.com/office/drawing/2014/main" id="{3F69A531-82B3-43FB-AADC-6190C0579F1A}"/>
              </a:ext>
            </a:extLst>
          </p:cNvPr>
          <p:cNvSpPr/>
          <p:nvPr/>
        </p:nvSpPr>
        <p:spPr>
          <a:xfrm>
            <a:off x="3044532" y="2237620"/>
            <a:ext cx="3054935"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firstpull</a:t>
            </a:r>
            <a:endParaRPr lang="en-US" sz="2400" dirty="0">
              <a:solidFill>
                <a:schemeClr val="tx2"/>
              </a:solidFill>
            </a:endParaRPr>
          </a:p>
        </p:txBody>
      </p:sp>
    </p:spTree>
    <p:extLst>
      <p:ext uri="{BB962C8B-B14F-4D97-AF65-F5344CB8AC3E}">
        <p14:creationId xmlns:p14="http://schemas.microsoft.com/office/powerpoint/2010/main" val="1180238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9354" y="463640"/>
            <a:ext cx="6065950" cy="2670702"/>
          </a:xfrm>
        </p:spPr>
        <p:txBody>
          <a:bodyPr/>
          <a:lstStyle/>
          <a:p>
            <a:pPr>
              <a:lnSpc>
                <a:spcPct val="100000"/>
              </a:lnSpc>
            </a:pPr>
            <a:r>
              <a:rPr lang="en-US" dirty="0"/>
              <a:t>lessons learned</a:t>
            </a:r>
          </a:p>
        </p:txBody>
      </p:sp>
    </p:spTree>
    <p:extLst>
      <p:ext uri="{BB962C8B-B14F-4D97-AF65-F5344CB8AC3E}">
        <p14:creationId xmlns:p14="http://schemas.microsoft.com/office/powerpoint/2010/main" val="1504713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Don’t try to put everything in one big .ps1</a:t>
            </a:r>
          </a:p>
          <a:p>
            <a:pPr>
              <a:lnSpc>
                <a:spcPct val="150000"/>
              </a:lnSpc>
            </a:pPr>
            <a:r>
              <a:rPr lang="en-US" dirty="0"/>
              <a:t>With each mini-project, start with base commands – Get, Set, New, Remove</a:t>
            </a:r>
          </a:p>
          <a:p>
            <a:pPr>
              <a:lnSpc>
                <a:spcPct val="150000"/>
              </a:lnSpc>
            </a:pPr>
            <a:r>
              <a:rPr lang="en-US" dirty="0"/>
              <a:t>Include Pester tests from the beginning</a:t>
            </a:r>
          </a:p>
          <a:p>
            <a:pPr>
              <a:lnSpc>
                <a:spcPct val="150000"/>
              </a:lnSpc>
            </a:pPr>
            <a:r>
              <a:rPr lang="en-US" dirty="0"/>
              <a:t>Standardize naming from the beginning, including prefix</a:t>
            </a:r>
          </a:p>
          <a:p>
            <a:pPr>
              <a:lnSpc>
                <a:spcPct val="150000"/>
              </a:lnSpc>
            </a:pPr>
            <a:r>
              <a:rPr lang="en-US" dirty="0"/>
              <a:t>Use source control</a:t>
            </a:r>
          </a:p>
          <a:p>
            <a:pPr>
              <a:lnSpc>
                <a:spcPct val="150000"/>
              </a:lnSpc>
            </a:pPr>
            <a:r>
              <a:rPr lang="en-US" dirty="0"/>
              <a:t>Don’t rely on parsing English – “</a:t>
            </a:r>
            <a:r>
              <a:rPr lang="en-US" dirty="0" err="1"/>
              <a:t>hohe</a:t>
            </a:r>
            <a:r>
              <a:rPr lang="en-US" dirty="0"/>
              <a:t> </a:t>
            </a:r>
            <a:r>
              <a:rPr lang="en-US" dirty="0" err="1"/>
              <a:t>Leistung</a:t>
            </a:r>
            <a:r>
              <a:rPr lang="en-US" dirty="0"/>
              <a:t>”</a:t>
            </a:r>
          </a:p>
        </p:txBody>
      </p:sp>
      <p:sp>
        <p:nvSpPr>
          <p:cNvPr id="2" name="Title 1"/>
          <p:cNvSpPr>
            <a:spLocks noGrp="1"/>
          </p:cNvSpPr>
          <p:nvPr>
            <p:ph type="title"/>
          </p:nvPr>
        </p:nvSpPr>
        <p:spPr/>
        <p:txBody>
          <a:bodyPr/>
          <a:lstStyle/>
          <a:p>
            <a:r>
              <a:rPr lang="en-US" dirty="0"/>
              <a:t>Lessons learned</a:t>
            </a:r>
          </a:p>
        </p:txBody>
      </p:sp>
    </p:spTree>
    <p:extLst>
      <p:ext uri="{BB962C8B-B14F-4D97-AF65-F5344CB8AC3E}">
        <p14:creationId xmlns:p14="http://schemas.microsoft.com/office/powerpoint/2010/main" val="68533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Don’t bother with PowerShell Agent Job Step</a:t>
            </a:r>
          </a:p>
          <a:p>
            <a:pPr>
              <a:lnSpc>
                <a:spcPct val="150000"/>
              </a:lnSpc>
            </a:pPr>
            <a:r>
              <a:rPr lang="en-US" dirty="0"/>
              <a:t>Create great docs from the start</a:t>
            </a:r>
          </a:p>
          <a:p>
            <a:pPr lvl="2">
              <a:lnSpc>
                <a:spcPct val="150000"/>
              </a:lnSpc>
            </a:pPr>
            <a:r>
              <a:rPr lang="en-US" dirty="0"/>
              <a:t>Use a template for repeated parameters</a:t>
            </a:r>
          </a:p>
          <a:p>
            <a:pPr lvl="2">
              <a:lnSpc>
                <a:spcPct val="150000"/>
              </a:lnSpc>
            </a:pPr>
            <a:r>
              <a:rPr lang="en-US" dirty="0"/>
              <a:t>Use </a:t>
            </a:r>
            <a:r>
              <a:rPr lang="en-US" dirty="0">
                <a:hlinkClick r:id="rId3"/>
              </a:rPr>
              <a:t>June Blender’s Pester tests</a:t>
            </a:r>
            <a:r>
              <a:rPr lang="en-US" dirty="0"/>
              <a:t> for Help</a:t>
            </a:r>
          </a:p>
          <a:p>
            <a:pPr>
              <a:lnSpc>
                <a:spcPct val="150000"/>
              </a:lnSpc>
            </a:pPr>
            <a:r>
              <a:rPr lang="en-US" dirty="0"/>
              <a:t>Code doesn’t need to be 1.0 for PowerShell Gallery</a:t>
            </a:r>
          </a:p>
        </p:txBody>
      </p:sp>
      <p:sp>
        <p:nvSpPr>
          <p:cNvPr id="2" name="Title 1"/>
          <p:cNvSpPr>
            <a:spLocks noGrp="1"/>
          </p:cNvSpPr>
          <p:nvPr>
            <p:ph type="title"/>
          </p:nvPr>
        </p:nvSpPr>
        <p:spPr/>
        <p:txBody>
          <a:bodyPr/>
          <a:lstStyle/>
          <a:p>
            <a:r>
              <a:rPr lang="en-US" dirty="0"/>
              <a:t>Lessons learned</a:t>
            </a:r>
          </a:p>
        </p:txBody>
      </p:sp>
    </p:spTree>
    <p:extLst>
      <p:ext uri="{BB962C8B-B14F-4D97-AF65-F5344CB8AC3E}">
        <p14:creationId xmlns:p14="http://schemas.microsoft.com/office/powerpoint/2010/main" val="37199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Questions!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80"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44192"/>
            <a:ext cx="8242300" cy="3678189"/>
          </a:xfrm>
        </p:spPr>
        <p:txBody>
          <a:bodyPr/>
          <a:lstStyle/>
          <a:p>
            <a:pPr lvl="0">
              <a:lnSpc>
                <a:spcPct val="120000"/>
              </a:lnSpc>
            </a:pPr>
            <a:r>
              <a:rPr lang="en-US" sz="2200" dirty="0"/>
              <a:t>What we are aiming to solve</a:t>
            </a:r>
          </a:p>
          <a:p>
            <a:pPr lvl="0">
              <a:lnSpc>
                <a:spcPct val="120000"/>
              </a:lnSpc>
            </a:pPr>
            <a:r>
              <a:rPr lang="en-US" sz="2200" dirty="0"/>
              <a:t>PowerShell Orientation</a:t>
            </a:r>
          </a:p>
          <a:p>
            <a:pPr lvl="2">
              <a:lnSpc>
                <a:spcPct val="120000"/>
              </a:lnSpc>
            </a:pPr>
            <a:r>
              <a:rPr lang="en-US" sz="2200" dirty="0"/>
              <a:t>Condensed SQL PowerShell history</a:t>
            </a:r>
          </a:p>
          <a:p>
            <a:pPr lvl="2">
              <a:lnSpc>
                <a:spcPct val="120000"/>
              </a:lnSpc>
            </a:pPr>
            <a:r>
              <a:rPr lang="en-US" sz="2200" dirty="0"/>
              <a:t>PowerShell Syntax ≈ T-SQL</a:t>
            </a:r>
          </a:p>
          <a:p>
            <a:pPr lvl="2">
              <a:lnSpc>
                <a:spcPct val="120000"/>
              </a:lnSpc>
            </a:pPr>
            <a:r>
              <a:rPr lang="en-US" sz="2200" dirty="0"/>
              <a:t>Benefits of PowerShell and when to use vs. T-SQL</a:t>
            </a:r>
          </a:p>
          <a:p>
            <a:pPr lvl="2">
              <a:lnSpc>
                <a:spcPct val="120000"/>
              </a:lnSpc>
            </a:pPr>
            <a:r>
              <a:rPr lang="en-US" sz="2200" dirty="0"/>
              <a:t>Remoting &amp; security</a:t>
            </a:r>
          </a:p>
          <a:p>
            <a:pPr lvl="2">
              <a:lnSpc>
                <a:spcPct val="120000"/>
              </a:lnSpc>
            </a:pPr>
            <a:r>
              <a:rPr lang="en-US" sz="2200" dirty="0"/>
              <a:t>Pester </a:t>
            </a:r>
            <a:r>
              <a:rPr lang="en-US" sz="2200" dirty="0">
                <a:solidFill>
                  <a:schemeClr val="accent1"/>
                </a:solidFill>
              </a:rPr>
              <a:t>❤️</a:t>
            </a:r>
            <a:r>
              <a:rPr lang="en-US" sz="2200" dirty="0"/>
              <a:t> SQL Server</a:t>
            </a:r>
          </a:p>
        </p:txBody>
      </p:sp>
      <p:sp>
        <p:nvSpPr>
          <p:cNvPr id="2" name="Title 1"/>
          <p:cNvSpPr>
            <a:spLocks noGrp="1"/>
          </p:cNvSpPr>
          <p:nvPr>
            <p:ph type="title"/>
          </p:nvPr>
        </p:nvSpPr>
        <p:spPr/>
        <p:txBody>
          <a:bodyPr/>
          <a:lstStyle/>
          <a:p>
            <a:r>
              <a:rPr lang="en-US" dirty="0"/>
              <a:t>Agenda, before lunch</a:t>
            </a:r>
          </a:p>
        </p:txBody>
      </p:sp>
    </p:spTree>
    <p:extLst>
      <p:ext uri="{BB962C8B-B14F-4D97-AF65-F5344CB8AC3E}">
        <p14:creationId xmlns:p14="http://schemas.microsoft.com/office/powerpoint/2010/main" val="2335265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29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Bonus slides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80"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89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2390005"/>
          </a:xfrm>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nSpc>
                <a:spcPct val="150000"/>
              </a:lnSpc>
              <a:buNone/>
            </a:pPr>
            <a:endParaRPr lang="en-US" sz="2200" b="1"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The PowerShell Security Argument</a:t>
            </a:r>
          </a:p>
        </p:txBody>
      </p:sp>
    </p:spTree>
    <p:extLst>
      <p:ext uri="{BB962C8B-B14F-4D97-AF65-F5344CB8AC3E}">
        <p14:creationId xmlns:p14="http://schemas.microsoft.com/office/powerpoint/2010/main" val="24301443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D09F2-9FAB-4446-B4AD-F7B5FC9E1AE1}"/>
              </a:ext>
            </a:extLst>
          </p:cNvPr>
          <p:cNvSpPr>
            <a:spLocks noGrp="1"/>
          </p:cNvSpPr>
          <p:nvPr>
            <p:ph type="title"/>
          </p:nvPr>
        </p:nvSpPr>
        <p:spPr/>
        <p:txBody>
          <a:bodyPr/>
          <a:lstStyle/>
          <a:p>
            <a:r>
              <a:rPr lang="en-US" dirty="0"/>
              <a:t>PowerShell Security – VBS 100x</a:t>
            </a:r>
          </a:p>
        </p:txBody>
      </p:sp>
      <p:pic>
        <p:nvPicPr>
          <p:cNvPr id="1026" name="Picture 2" descr="https://pbs.twimg.com/media/DLUiWYIU8AAjFcK.jpg:large">
            <a:extLst>
              <a:ext uri="{FF2B5EF4-FFF2-40B4-BE49-F238E27FC236}">
                <a16:creationId xmlns:a16="http://schemas.microsoft.com/office/drawing/2014/main" id="{D50F2024-08BB-45DD-A5B7-21A94836A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68" y="864183"/>
            <a:ext cx="3588022" cy="397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328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D09F2-9FAB-4446-B4AD-F7B5FC9E1AE1}"/>
              </a:ext>
            </a:extLst>
          </p:cNvPr>
          <p:cNvSpPr>
            <a:spLocks noGrp="1"/>
          </p:cNvSpPr>
          <p:nvPr>
            <p:ph type="title"/>
          </p:nvPr>
        </p:nvSpPr>
        <p:spPr/>
        <p:txBody>
          <a:bodyPr/>
          <a:lstStyle/>
          <a:p>
            <a:r>
              <a:rPr lang="en-US" dirty="0"/>
              <a:t>PowerShell Security</a:t>
            </a:r>
          </a:p>
        </p:txBody>
      </p:sp>
      <p:pic>
        <p:nvPicPr>
          <p:cNvPr id="2050" name="Picture 2" descr="Figure 37 - df43d698-10c1-4abf-b75e-d784160bdf6d-1.png">
            <a:extLst>
              <a:ext uri="{FF2B5EF4-FFF2-40B4-BE49-F238E27FC236}">
                <a16:creationId xmlns:a16="http://schemas.microsoft.com/office/drawing/2014/main" id="{41C28E0E-5172-4769-BB03-20E88EBAD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34" y="1047063"/>
            <a:ext cx="6008914" cy="375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55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err="1"/>
              <a:t>SqlServer</a:t>
            </a:r>
            <a:endParaRPr lang="en-US" dirty="0"/>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solidFill>
                  <a:schemeClr val="tx1">
                    <a:lumMod val="50000"/>
                    <a:lumOff val="50000"/>
                  </a:schemeClr>
                </a:solidFill>
              </a:rPr>
              <a:t>The Official Module</a:t>
            </a:r>
          </a:p>
        </p:txBody>
      </p:sp>
      <p:pic>
        <p:nvPicPr>
          <p:cNvPr id="4" name="Picture 2" descr="Icon for module SqlServer">
            <a:extLst>
              <a:ext uri="{FF2B5EF4-FFF2-40B4-BE49-F238E27FC236}">
                <a16:creationId xmlns:a16="http://schemas.microsoft.com/office/drawing/2014/main" id="{9208114A-2DC7-44B2-949C-A6725B59F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895" y="1705591"/>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8674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400" dirty="0"/>
              <a:t>SQL Server 2016, 2017 and Beyond</a:t>
            </a:r>
          </a:p>
          <a:p>
            <a:pPr lvl="2"/>
            <a:r>
              <a:rPr lang="en-US" sz="2400" dirty="0"/>
              <a:t>A new name</a:t>
            </a:r>
          </a:p>
          <a:p>
            <a:pPr lvl="2"/>
            <a:r>
              <a:rPr lang="en-US" sz="2400" dirty="0"/>
              <a:t>Now separate from SSMS install</a:t>
            </a:r>
          </a:p>
          <a:p>
            <a:pPr lvl="2"/>
            <a:r>
              <a:rPr lang="en-US" sz="2400" dirty="0"/>
              <a:t>PowerShell Gallery</a:t>
            </a:r>
          </a:p>
          <a:p>
            <a:pPr lvl="2"/>
            <a:r>
              <a:rPr lang="en-US" sz="2400" dirty="0"/>
              <a:t>All-grown up </a:t>
            </a:r>
          </a:p>
          <a:p>
            <a:pPr lvl="2"/>
            <a:r>
              <a:rPr lang="en-US" sz="2400" dirty="0"/>
              <a:t>Continuous releases</a:t>
            </a:r>
          </a:p>
          <a:p>
            <a:pPr lvl="2"/>
            <a:r>
              <a:rPr lang="en-US" sz="2400" dirty="0"/>
              <a:t>Currently at 98 cmdlets</a:t>
            </a:r>
          </a:p>
          <a:p>
            <a:pPr lvl="2"/>
            <a:endParaRPr lang="en-US" dirty="0"/>
          </a:p>
          <a:p>
            <a:pPr lvl="2"/>
            <a:endParaRPr lang="en-US" dirty="0"/>
          </a:p>
          <a:p>
            <a:pPr lvl="2"/>
            <a:endParaRPr lang="en-US" dirty="0"/>
          </a:p>
        </p:txBody>
      </p:sp>
      <p:sp>
        <p:nvSpPr>
          <p:cNvPr id="2" name="Title 1"/>
          <p:cNvSpPr>
            <a:spLocks noGrp="1"/>
          </p:cNvSpPr>
          <p:nvPr>
            <p:ph type="title"/>
          </p:nvPr>
        </p:nvSpPr>
        <p:spPr/>
        <p:txBody>
          <a:bodyPr/>
          <a:lstStyle/>
          <a:p>
            <a:r>
              <a:rPr lang="en-US" dirty="0" err="1"/>
              <a:t>SqlServer</a:t>
            </a:r>
            <a:r>
              <a:rPr lang="en-US"/>
              <a:t> Recap</a:t>
            </a:r>
            <a:endParaRPr lang="en-US" dirty="0"/>
          </a:p>
        </p:txBody>
      </p:sp>
      <p:pic>
        <p:nvPicPr>
          <p:cNvPr id="1026" name="Picture 2" descr="Icon for module SqlServer">
            <a:extLst>
              <a:ext uri="{FF2B5EF4-FFF2-40B4-BE49-F238E27FC236}">
                <a16:creationId xmlns:a16="http://schemas.microsoft.com/office/drawing/2014/main" id="{36A969CE-54B2-4189-8CEB-227C3A878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66" y="209473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70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7" name="Text Placeholder 6"/>
          <p:cNvSpPr>
            <a:spLocks noGrp="1"/>
          </p:cNvSpPr>
          <p:nvPr>
            <p:ph type="body" sz="quarter" idx="13"/>
          </p:nvPr>
        </p:nvSpPr>
        <p:spPr>
          <a:xfrm>
            <a:off x="451456" y="1719929"/>
            <a:ext cx="4390999" cy="2451156"/>
          </a:xfrm>
        </p:spPr>
        <p:txBody>
          <a:bodyPr>
            <a:normAutofit/>
          </a:bodyPr>
          <a:lstStyle/>
          <a:p>
            <a:pPr defTabSz="859536">
              <a:spcBef>
                <a:spcPts val="900"/>
              </a:spcBef>
              <a:defRPr sz="1879" b="1">
                <a:solidFill>
                  <a:srgbClr val="808080"/>
                </a:solidFill>
                <a:latin typeface="Gotham Medium"/>
                <a:ea typeface="Gotham Medium"/>
                <a:cs typeface="Gotham Medium"/>
                <a:sym typeface="Gotham Medium"/>
              </a:defRPr>
            </a:pPr>
            <a:r>
              <a:rPr lang="en-US" dirty="0"/>
              <a:t>Client</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t>PowerShell v5</a:t>
            </a:r>
            <a:br>
              <a:rPr lang="en-US" dirty="0"/>
            </a:br>
            <a:endParaRPr lang="en-US" dirty="0">
              <a:ea typeface="Segoe UI Semilight"/>
              <a:cs typeface="Segoe UI Semilight"/>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t>Server</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t>SQL Server 2000</a:t>
            </a:r>
            <a:endParaRPr lang="en-US" dirty="0">
              <a:ea typeface="Segoe UI Semilight"/>
              <a:cs typeface="Segoe UI Semilight"/>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ea typeface="Segoe UI Semilight"/>
                <a:cs typeface="Segoe UI Semilight"/>
                <a:sym typeface="Segoe UI Semilight"/>
              </a:rPr>
              <a:t>PowerShell not required</a:t>
            </a:r>
          </a:p>
        </p:txBody>
      </p:sp>
    </p:spTree>
    <p:extLst>
      <p:ext uri="{BB962C8B-B14F-4D97-AF65-F5344CB8AC3E}">
        <p14:creationId xmlns:p14="http://schemas.microsoft.com/office/powerpoint/2010/main" val="3007360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1010355"/>
            <a:ext cx="8493438" cy="3337529"/>
          </a:xfrm>
        </p:spPr>
        <p:txBody>
          <a:bodyPr/>
          <a:lstStyle/>
          <a:p>
            <a:pPr marL="0" indent="0">
              <a:buNone/>
            </a:pPr>
            <a:r>
              <a:rPr lang="en-US" sz="2000" dirty="0">
                <a:solidFill>
                  <a:srgbClr val="FF0000"/>
                </a:solidFill>
              </a:rPr>
              <a:t>POWERSHELL GALLERY</a:t>
            </a:r>
          </a:p>
          <a:p>
            <a:pPr>
              <a:lnSpc>
                <a:spcPct val="150000"/>
              </a:lnSpc>
            </a:pPr>
            <a:r>
              <a:rPr lang="en-US" dirty="0"/>
              <a:t>Install</a:t>
            </a:r>
          </a:p>
          <a:p>
            <a:pPr marL="295275" lvl="2" indent="0">
              <a:lnSpc>
                <a:spcPct val="150000"/>
              </a:lnSpc>
              <a:buNone/>
            </a:pPr>
            <a:r>
              <a:rPr lang="en-US" dirty="0"/>
              <a:t>Install-Module </a:t>
            </a:r>
            <a:r>
              <a:rPr lang="en-US" dirty="0" err="1"/>
              <a:t>SqlServer</a:t>
            </a:r>
            <a:r>
              <a:rPr lang="en-US" dirty="0"/>
              <a:t> </a:t>
            </a:r>
          </a:p>
          <a:p>
            <a:pPr marL="295275" lvl="2" indent="0">
              <a:lnSpc>
                <a:spcPct val="150000"/>
              </a:lnSpc>
              <a:buNone/>
            </a:pPr>
            <a:r>
              <a:rPr lang="en-US" dirty="0"/>
              <a:t>Install-Module </a:t>
            </a:r>
            <a:r>
              <a:rPr lang="en-US" dirty="0" err="1"/>
              <a:t>SqlServer</a:t>
            </a:r>
            <a:r>
              <a:rPr lang="en-US" dirty="0"/>
              <a:t> –Scope </a:t>
            </a:r>
            <a:r>
              <a:rPr lang="en-US" dirty="0" err="1"/>
              <a:t>CurrentUser</a:t>
            </a:r>
            <a:endParaRPr lang="en-US" dirty="0"/>
          </a:p>
          <a:p>
            <a:pPr marL="295275" lvl="2" indent="0">
              <a:lnSpc>
                <a:spcPct val="150000"/>
              </a:lnSpc>
              <a:buNone/>
            </a:pPr>
            <a:r>
              <a:rPr lang="en-US" sz="1400" i="1" dirty="0">
                <a:solidFill>
                  <a:schemeClr val="tx2"/>
                </a:solidFill>
              </a:rPr>
              <a:t>In some circumstances you will have to use the –</a:t>
            </a:r>
            <a:r>
              <a:rPr lang="en-US" sz="1400" i="1" dirty="0" err="1">
                <a:solidFill>
                  <a:schemeClr val="tx2"/>
                </a:solidFill>
              </a:rPr>
              <a:t>AllowClobber</a:t>
            </a:r>
            <a:r>
              <a:rPr lang="en-US" sz="1400" i="1" dirty="0">
                <a:solidFill>
                  <a:schemeClr val="tx2"/>
                </a:solidFill>
              </a:rPr>
              <a:t> switch</a:t>
            </a:r>
            <a:endParaRPr lang="en-US" sz="1400" i="1" dirty="0"/>
          </a:p>
          <a:p>
            <a:pPr>
              <a:lnSpc>
                <a:spcPct val="150000"/>
              </a:lnSpc>
            </a:pPr>
            <a:r>
              <a:rPr lang="en-US" dirty="0"/>
              <a:t>Update</a:t>
            </a:r>
          </a:p>
          <a:p>
            <a:pPr marL="406400" lvl="2" indent="0">
              <a:lnSpc>
                <a:spcPct val="150000"/>
              </a:lnSpc>
              <a:buNone/>
            </a:pPr>
            <a:r>
              <a:rPr lang="en-US" dirty="0"/>
              <a:t>Update-Module </a:t>
            </a:r>
            <a:r>
              <a:rPr lang="en-US" dirty="0" err="1"/>
              <a:t>SqlServer</a:t>
            </a:r>
            <a:endParaRPr lang="en-US" dirty="0"/>
          </a:p>
        </p:txBody>
      </p:sp>
      <p:sp>
        <p:nvSpPr>
          <p:cNvPr id="2" name="Title 1"/>
          <p:cNvSpPr>
            <a:spLocks noGrp="1"/>
          </p:cNvSpPr>
          <p:nvPr>
            <p:ph type="title"/>
          </p:nvPr>
        </p:nvSpPr>
        <p:spPr/>
        <p:txBody>
          <a:bodyPr/>
          <a:lstStyle/>
          <a:p>
            <a:r>
              <a:rPr lang="en-US" dirty="0"/>
              <a:t>Installation and Update</a:t>
            </a:r>
          </a:p>
        </p:txBody>
      </p:sp>
    </p:spTree>
    <p:extLst>
      <p:ext uri="{BB962C8B-B14F-4D97-AF65-F5344CB8AC3E}">
        <p14:creationId xmlns:p14="http://schemas.microsoft.com/office/powerpoint/2010/main" val="7650036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43B45856-5055-4F52-B296-D3708DB34BD9}"/>
              </a:ext>
            </a:extLst>
          </p:cNvPr>
          <p:cNvSpPr>
            <a:spLocks noGrp="1"/>
          </p:cNvSpPr>
          <p:nvPr>
            <p:ph type="body" sz="quarter" idx="10"/>
          </p:nvPr>
        </p:nvSpPr>
        <p:spPr>
          <a:xfrm>
            <a:off x="480579" y="1016114"/>
            <a:ext cx="3680532" cy="390525"/>
          </a:xfrm>
        </p:spPr>
        <p:txBody>
          <a:bodyPr>
            <a:noAutofit/>
          </a:bodyPr>
          <a:lstStyle/>
          <a:p>
            <a:r>
              <a:rPr lang="en-GB" sz="2400" dirty="0"/>
              <a:t>Awesome</a:t>
            </a:r>
          </a:p>
        </p:txBody>
      </p:sp>
      <p:sp>
        <p:nvSpPr>
          <p:cNvPr id="5" name="Text Placeholder 4">
            <a:extLst>
              <a:ext uri="{FF2B5EF4-FFF2-40B4-BE49-F238E27FC236}">
                <a16:creationId xmlns:a16="http://schemas.microsoft.com/office/drawing/2014/main" id="{C295AB4C-FB2B-4528-A522-6468E5CBDBCA}"/>
              </a:ext>
            </a:extLst>
          </p:cNvPr>
          <p:cNvSpPr>
            <a:spLocks noGrp="1"/>
          </p:cNvSpPr>
          <p:nvPr>
            <p:ph type="body" sz="quarter" idx="14"/>
          </p:nvPr>
        </p:nvSpPr>
        <p:spPr>
          <a:xfrm>
            <a:off x="5006267" y="992817"/>
            <a:ext cx="3680532" cy="390525"/>
          </a:xfrm>
        </p:spPr>
        <p:txBody>
          <a:bodyPr>
            <a:noAutofit/>
          </a:bodyPr>
          <a:lstStyle/>
          <a:p>
            <a:r>
              <a:rPr lang="en-GB" sz="2400" dirty="0"/>
              <a:t>Could Do Better</a:t>
            </a:r>
          </a:p>
        </p:txBody>
      </p:sp>
      <p:sp>
        <p:nvSpPr>
          <p:cNvPr id="4" name="Text Placeholder 3">
            <a:extLst>
              <a:ext uri="{FF2B5EF4-FFF2-40B4-BE49-F238E27FC236}">
                <a16:creationId xmlns:a16="http://schemas.microsoft.com/office/drawing/2014/main" id="{2E86335E-E343-4663-B614-16A2629B30C2}"/>
              </a:ext>
            </a:extLst>
          </p:cNvPr>
          <p:cNvSpPr>
            <a:spLocks noGrp="1"/>
          </p:cNvSpPr>
          <p:nvPr>
            <p:ph type="body" sz="quarter" idx="13"/>
          </p:nvPr>
        </p:nvSpPr>
        <p:spPr>
          <a:xfrm>
            <a:off x="451457" y="1406639"/>
            <a:ext cx="3680532" cy="3339581"/>
          </a:xfrm>
        </p:spPr>
        <p:txBody>
          <a:bodyPr/>
          <a:lstStyle/>
          <a:p>
            <a:r>
              <a:rPr lang="en-GB" sz="2400" dirty="0"/>
              <a:t>There are commands for </a:t>
            </a:r>
          </a:p>
          <a:p>
            <a:pPr marL="514350" lvl="1" indent="-171450">
              <a:buFont typeface="Arial" panose="020B0604020202020204" pitchFamily="34" charset="0"/>
              <a:buChar char="•"/>
            </a:pPr>
            <a:r>
              <a:rPr lang="en-GB" dirty="0"/>
              <a:t>Availability Groups</a:t>
            </a:r>
          </a:p>
          <a:p>
            <a:pPr marL="514350" lvl="1" indent="-171450">
              <a:buFont typeface="Arial" panose="020B0604020202020204" pitchFamily="34" charset="0"/>
              <a:buChar char="•"/>
            </a:pPr>
            <a:r>
              <a:rPr lang="en-GB" dirty="0"/>
              <a:t>Always Encrypted</a:t>
            </a:r>
          </a:p>
          <a:p>
            <a:pPr marL="514350" lvl="1" indent="-171450">
              <a:buFont typeface="Arial" panose="020B0604020202020204" pitchFamily="34" charset="0"/>
              <a:buChar char="•"/>
            </a:pPr>
            <a:r>
              <a:rPr lang="en-GB" dirty="0"/>
              <a:t>SSAS</a:t>
            </a:r>
          </a:p>
          <a:p>
            <a:pPr marL="514350" lvl="1" indent="-171450">
              <a:buFont typeface="Arial" panose="020B0604020202020204" pitchFamily="34" charset="0"/>
              <a:buChar char="•"/>
            </a:pPr>
            <a:r>
              <a:rPr lang="en-GB" dirty="0"/>
              <a:t>Credentials</a:t>
            </a:r>
          </a:p>
          <a:p>
            <a:pPr marL="514350" lvl="1" indent="-171450">
              <a:buFont typeface="Arial" panose="020B0604020202020204" pitchFamily="34" charset="0"/>
              <a:buChar char="•"/>
            </a:pPr>
            <a:r>
              <a:rPr lang="en-GB" dirty="0"/>
              <a:t>Logins*</a:t>
            </a:r>
          </a:p>
          <a:p>
            <a:pPr marL="514350" lvl="1" indent="-171450">
              <a:buFont typeface="Arial" panose="020B0604020202020204" pitchFamily="34" charset="0"/>
              <a:buChar char="•"/>
            </a:pPr>
            <a:r>
              <a:rPr lang="en-GB" dirty="0"/>
              <a:t>Backup/Restore*</a:t>
            </a:r>
          </a:p>
          <a:p>
            <a:pPr marL="514350" lvl="1" indent="-171450">
              <a:buFont typeface="Arial" panose="020B0604020202020204" pitchFamily="34" charset="0"/>
              <a:buChar char="•"/>
            </a:pPr>
            <a:endParaRPr lang="en-GB" dirty="0"/>
          </a:p>
          <a:p>
            <a:pPr marL="514350" lvl="1" indent="-171450">
              <a:buFont typeface="Arial" panose="020B0604020202020204" pitchFamily="34" charset="0"/>
              <a:buChar char="•"/>
            </a:pPr>
            <a:endParaRPr lang="en-GB" dirty="0"/>
          </a:p>
          <a:p>
            <a:pPr marL="514350" lvl="1" indent="-171450">
              <a:buFont typeface="Arial" panose="020B0604020202020204" pitchFamily="34" charset="0"/>
              <a:buChar char="•"/>
            </a:pPr>
            <a:endParaRPr lang="en-GB" dirty="0"/>
          </a:p>
        </p:txBody>
      </p:sp>
      <p:sp>
        <p:nvSpPr>
          <p:cNvPr id="6" name="Text Placeholder 5">
            <a:extLst>
              <a:ext uri="{FF2B5EF4-FFF2-40B4-BE49-F238E27FC236}">
                <a16:creationId xmlns:a16="http://schemas.microsoft.com/office/drawing/2014/main" id="{323993E9-3302-4587-BDA1-5E153834AE50}"/>
              </a:ext>
            </a:extLst>
          </p:cNvPr>
          <p:cNvSpPr>
            <a:spLocks noGrp="1"/>
          </p:cNvSpPr>
          <p:nvPr>
            <p:ph type="body" sz="quarter" idx="15"/>
          </p:nvPr>
        </p:nvSpPr>
        <p:spPr>
          <a:xfrm>
            <a:off x="5006267" y="1406639"/>
            <a:ext cx="3680532" cy="3339581"/>
          </a:xfrm>
        </p:spPr>
        <p:txBody>
          <a:bodyPr/>
          <a:lstStyle/>
          <a:p>
            <a:pPr marL="514350" lvl="1" indent="-171450">
              <a:buFont typeface="Arial" panose="020B0604020202020204" pitchFamily="34" charset="0"/>
              <a:buChar char="•"/>
            </a:pPr>
            <a:r>
              <a:rPr lang="en-GB" dirty="0"/>
              <a:t>Help</a:t>
            </a:r>
          </a:p>
          <a:p>
            <a:pPr marL="514350" lvl="1" indent="-171450">
              <a:buFont typeface="Arial" panose="020B0604020202020204" pitchFamily="34" charset="0"/>
              <a:buChar char="•"/>
            </a:pPr>
            <a:r>
              <a:rPr lang="en-GB" dirty="0"/>
              <a:t>Tab Completion</a:t>
            </a:r>
          </a:p>
          <a:p>
            <a:pPr marL="514350" lvl="1" indent="-171450">
              <a:buFont typeface="Arial" panose="020B0604020202020204" pitchFamily="34" charset="0"/>
              <a:buChar char="•"/>
            </a:pPr>
            <a:r>
              <a:rPr lang="en-GB" dirty="0"/>
              <a:t>Errors for Not Found</a:t>
            </a:r>
          </a:p>
          <a:p>
            <a:pPr marL="514350" lvl="1" indent="-171450">
              <a:buFont typeface="Arial" panose="020B0604020202020204" pitchFamily="34" charset="0"/>
              <a:buChar char="•"/>
            </a:pPr>
            <a:r>
              <a:rPr lang="en-GB" dirty="0"/>
              <a:t>Get-* = Set-*</a:t>
            </a:r>
          </a:p>
          <a:p>
            <a:pPr marL="514350" lvl="1" indent="-171450">
              <a:buFont typeface="Arial" panose="020B0604020202020204" pitchFamily="34" charset="0"/>
              <a:buChar char="•"/>
            </a:pPr>
            <a:r>
              <a:rPr lang="en-GB" dirty="0"/>
              <a:t>Users</a:t>
            </a:r>
          </a:p>
          <a:p>
            <a:pPr marL="514350" lvl="1" indent="-171450">
              <a:buFont typeface="Arial" panose="020B0604020202020204" pitchFamily="34" charset="0"/>
              <a:buChar char="•"/>
            </a:pPr>
            <a:r>
              <a:rPr lang="en-GB" dirty="0"/>
              <a:t>Create a Database</a:t>
            </a:r>
          </a:p>
          <a:p>
            <a:pPr marL="514350" lvl="1" indent="-171450">
              <a:buFont typeface="Arial" panose="020B0604020202020204" pitchFamily="34" charset="0"/>
              <a:buChar char="•"/>
            </a:pPr>
            <a:r>
              <a:rPr lang="en-GB" dirty="0"/>
              <a:t>Only 98 Commands</a:t>
            </a:r>
          </a:p>
        </p:txBody>
      </p:sp>
    </p:spTree>
    <p:extLst>
      <p:ext uri="{BB962C8B-B14F-4D97-AF65-F5344CB8AC3E}">
        <p14:creationId xmlns:p14="http://schemas.microsoft.com/office/powerpoint/2010/main" val="334473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7" y="931313"/>
            <a:ext cx="8601915" cy="3714047"/>
          </a:xfrm>
        </p:spPr>
        <p:txBody>
          <a:bodyPr/>
          <a:lstStyle/>
          <a:p>
            <a:pPr lvl="0">
              <a:lnSpc>
                <a:spcPct val="120000"/>
              </a:lnSpc>
            </a:pPr>
            <a:r>
              <a:rPr lang="en-US" sz="2200" dirty="0"/>
              <a:t>Get-Started on your PowerShell Journey</a:t>
            </a:r>
          </a:p>
          <a:p>
            <a:pPr lvl="2">
              <a:lnSpc>
                <a:spcPct val="120000"/>
              </a:lnSpc>
            </a:pPr>
            <a:r>
              <a:rPr lang="en-US" sz="2200" dirty="0"/>
              <a:t>Intro to dbatools</a:t>
            </a:r>
          </a:p>
          <a:p>
            <a:pPr lvl="2">
              <a:lnSpc>
                <a:spcPct val="120000"/>
              </a:lnSpc>
            </a:pPr>
            <a:r>
              <a:rPr lang="en-US" sz="2200" dirty="0"/>
              <a:t>Lab with migration and Pester tests</a:t>
            </a:r>
          </a:p>
          <a:p>
            <a:pPr lvl="2">
              <a:lnSpc>
                <a:spcPct val="120000"/>
              </a:lnSpc>
            </a:pPr>
            <a:r>
              <a:rPr lang="en-US" sz="2200" dirty="0"/>
              <a:t>PowerShell &amp; SQL Server Agent</a:t>
            </a:r>
          </a:p>
          <a:p>
            <a:pPr lvl="2">
              <a:lnSpc>
                <a:spcPct val="120000"/>
              </a:lnSpc>
            </a:pPr>
            <a:r>
              <a:rPr lang="en-US" sz="2200" dirty="0"/>
              <a:t>dbatools development in practice</a:t>
            </a:r>
          </a:p>
          <a:p>
            <a:pPr lvl="3">
              <a:lnSpc>
                <a:spcPct val="120000"/>
              </a:lnSpc>
            </a:pPr>
            <a:r>
              <a:rPr lang="en-US" sz="2200" dirty="0"/>
              <a:t>The story of Get-</a:t>
            </a:r>
            <a:r>
              <a:rPr lang="en-US" sz="2200" dirty="0" err="1"/>
              <a:t>DbaRestoreHistory</a:t>
            </a:r>
            <a:endParaRPr lang="en-US" sz="2200" dirty="0"/>
          </a:p>
          <a:p>
            <a:pPr lvl="2">
              <a:lnSpc>
                <a:spcPct val="120000"/>
              </a:lnSpc>
            </a:pPr>
            <a:r>
              <a:rPr lang="en-US" sz="2200" dirty="0"/>
              <a:t>dbatools team lessons learned</a:t>
            </a:r>
          </a:p>
          <a:p>
            <a:pPr lvl="2">
              <a:lnSpc>
                <a:spcPct val="120000"/>
              </a:lnSpc>
            </a:pPr>
            <a:r>
              <a:rPr lang="en-US" sz="2200" dirty="0"/>
              <a:t>Questions</a:t>
            </a:r>
          </a:p>
        </p:txBody>
      </p:sp>
      <p:sp>
        <p:nvSpPr>
          <p:cNvPr id="2" name="Title 1"/>
          <p:cNvSpPr>
            <a:spLocks noGrp="1"/>
          </p:cNvSpPr>
          <p:nvPr>
            <p:ph type="title"/>
          </p:nvPr>
        </p:nvSpPr>
        <p:spPr/>
        <p:txBody>
          <a:bodyPr/>
          <a:lstStyle/>
          <a:p>
            <a:r>
              <a:rPr lang="en-US" dirty="0"/>
              <a:t>Agenda, after lunch</a:t>
            </a:r>
          </a:p>
        </p:txBody>
      </p:sp>
    </p:spTree>
    <p:extLst>
      <p:ext uri="{BB962C8B-B14F-4D97-AF65-F5344CB8AC3E}">
        <p14:creationId xmlns:p14="http://schemas.microsoft.com/office/powerpoint/2010/main" val="3112324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1607341"/>
          </a:xfrm>
        </p:spPr>
        <p:txBody>
          <a:bodyPr/>
          <a:lstStyle/>
          <a:p>
            <a:pPr>
              <a:lnSpc>
                <a:spcPct val="150000"/>
              </a:lnSpc>
            </a:pPr>
            <a:r>
              <a:rPr lang="en-US" dirty="0">
                <a:solidFill>
                  <a:schemeClr val="tx2"/>
                </a:solidFill>
              </a:rPr>
              <a:t>You can explore SQL Server at the command line as if it was a file system</a:t>
            </a:r>
          </a:p>
          <a:p>
            <a:pPr>
              <a:lnSpc>
                <a:spcPct val="150000"/>
              </a:lnSpc>
            </a:pPr>
            <a:r>
              <a:rPr lang="en-US" dirty="0">
                <a:solidFill>
                  <a:schemeClr val="tx2"/>
                </a:solidFill>
              </a:rPr>
              <a:t>You can use </a:t>
            </a:r>
            <a:r>
              <a:rPr lang="en-US" dirty="0" err="1">
                <a:solidFill>
                  <a:schemeClr val="tx2"/>
                </a:solidFill>
              </a:rPr>
              <a:t>dir</a:t>
            </a:r>
            <a:r>
              <a:rPr lang="en-US" dirty="0">
                <a:solidFill>
                  <a:schemeClr val="tx2"/>
                </a:solidFill>
              </a:rPr>
              <a:t>, ls, </a:t>
            </a:r>
            <a:r>
              <a:rPr lang="en-US" dirty="0" err="1">
                <a:solidFill>
                  <a:schemeClr val="tx2"/>
                </a:solidFill>
              </a:rPr>
              <a:t>gci</a:t>
            </a:r>
            <a:endParaRPr lang="en-US" dirty="0">
              <a:solidFill>
                <a:schemeClr val="tx2"/>
              </a:solidFill>
            </a:endParaRPr>
          </a:p>
          <a:p>
            <a:pPr>
              <a:lnSpc>
                <a:spcPct val="150000"/>
              </a:lnSpc>
            </a:pPr>
            <a:r>
              <a:rPr lang="en-US" dirty="0">
                <a:solidFill>
                  <a:schemeClr val="tx2"/>
                </a:solidFill>
              </a:rPr>
              <a:t>Useful for answering quick questions or first stage of incident resolution</a:t>
            </a:r>
            <a:endParaRPr lang="en-US" dirty="0"/>
          </a:p>
        </p:txBody>
      </p:sp>
      <p:sp>
        <p:nvSpPr>
          <p:cNvPr id="2" name="Title 1"/>
          <p:cNvSpPr>
            <a:spLocks noGrp="1"/>
          </p:cNvSpPr>
          <p:nvPr>
            <p:ph type="title"/>
          </p:nvPr>
        </p:nvSpPr>
        <p:spPr/>
        <p:txBody>
          <a:bodyPr/>
          <a:lstStyle/>
          <a:p>
            <a:r>
              <a:rPr lang="en-US" dirty="0"/>
              <a:t>SQLSERVER:\ - The Provider</a:t>
            </a:r>
          </a:p>
        </p:txBody>
      </p:sp>
    </p:spTree>
    <p:extLst>
      <p:ext uri="{BB962C8B-B14F-4D97-AF65-F5344CB8AC3E}">
        <p14:creationId xmlns:p14="http://schemas.microsoft.com/office/powerpoint/2010/main" val="770369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con for module SqlServer">
            <a:extLst>
              <a:ext uri="{FF2B5EF4-FFF2-40B4-BE49-F238E27FC236}">
                <a16:creationId xmlns:a16="http://schemas.microsoft.com/office/drawing/2014/main" id="{9208114A-2DC7-44B2-949C-A6725B59F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6" y="181317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39B79E08-2575-4201-90CC-9182D6C97D5D}"/>
              </a:ext>
            </a:extLst>
          </p:cNvPr>
          <p:cNvSpPr txBox="1">
            <a:spLocks/>
          </p:cNvSpPr>
          <p:nvPr/>
        </p:nvSpPr>
        <p:spPr>
          <a:xfrm>
            <a:off x="1559380" y="1333500"/>
            <a:ext cx="4445659" cy="1800841"/>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nSpc>
                <a:spcPct val="100000"/>
              </a:lnSpc>
            </a:pPr>
            <a:endParaRPr lang="en-US" dirty="0"/>
          </a:p>
        </p:txBody>
      </p:sp>
      <p:sp>
        <p:nvSpPr>
          <p:cNvPr id="12" name="Title 3">
            <a:extLst>
              <a:ext uri="{FF2B5EF4-FFF2-40B4-BE49-F238E27FC236}">
                <a16:creationId xmlns:a16="http://schemas.microsoft.com/office/drawing/2014/main" id="{A7352DEB-24E8-45B0-8899-FED0DFB94E4D}"/>
              </a:ext>
            </a:extLst>
          </p:cNvPr>
          <p:cNvSpPr>
            <a:spLocks noGrp="1"/>
          </p:cNvSpPr>
          <p:nvPr>
            <p:ph type="ctrTitle"/>
          </p:nvPr>
        </p:nvSpPr>
        <p:spPr>
          <a:xfrm>
            <a:off x="1711780" y="1485900"/>
            <a:ext cx="4445659" cy="1800841"/>
          </a:xfrm>
        </p:spPr>
        <p:txBody>
          <a:bodyPr/>
          <a:lstStyle/>
          <a:p>
            <a:pPr>
              <a:lnSpc>
                <a:spcPct val="100000"/>
              </a:lnSpc>
            </a:pPr>
            <a:r>
              <a:rPr lang="en-US" dirty="0"/>
              <a:t>Demo Time!</a:t>
            </a:r>
          </a:p>
        </p:txBody>
      </p:sp>
    </p:spTree>
    <p:extLst>
      <p:ext uri="{BB962C8B-B14F-4D97-AF65-F5344CB8AC3E}">
        <p14:creationId xmlns:p14="http://schemas.microsoft.com/office/powerpoint/2010/main" val="20032121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pPr>
              <a:lnSpc>
                <a:spcPct val="150000"/>
              </a:lnSpc>
            </a:pPr>
            <a:r>
              <a:rPr lang="en-US" sz="2400" dirty="0"/>
              <a:t>Import-Module psd1 vs psm1</a:t>
            </a:r>
          </a:p>
          <a:p>
            <a:pPr lvl="3">
              <a:lnSpc>
                <a:spcPct val="150000"/>
              </a:lnSpc>
            </a:pPr>
            <a:endParaRPr lang="en-US" sz="2400" dirty="0"/>
          </a:p>
        </p:txBody>
      </p:sp>
      <p:sp>
        <p:nvSpPr>
          <p:cNvPr id="2" name="Title 1"/>
          <p:cNvSpPr>
            <a:spLocks noGrp="1"/>
          </p:cNvSpPr>
          <p:nvPr>
            <p:ph type="title"/>
          </p:nvPr>
        </p:nvSpPr>
        <p:spPr/>
        <p:txBody>
          <a:bodyPr/>
          <a:lstStyle/>
          <a:p>
            <a:r>
              <a:rPr lang="en-US" dirty="0"/>
              <a:t>Housecleaning</a:t>
            </a:r>
          </a:p>
        </p:txBody>
      </p:sp>
    </p:spTree>
    <p:extLst>
      <p:ext uri="{BB962C8B-B14F-4D97-AF65-F5344CB8AC3E}">
        <p14:creationId xmlns:p14="http://schemas.microsoft.com/office/powerpoint/2010/main" val="32945655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3" name="Picture 2">
            <a:extLst>
              <a:ext uri="{FF2B5EF4-FFF2-40B4-BE49-F238E27FC236}">
                <a16:creationId xmlns:a16="http://schemas.microsoft.com/office/drawing/2014/main" id="{C4CFB2DE-F589-4400-8C81-EDD8C341E8C3}"/>
              </a:ext>
            </a:extLst>
          </p:cNvPr>
          <p:cNvPicPr>
            <a:picLocks noChangeAspect="1"/>
          </p:cNvPicPr>
          <p:nvPr/>
        </p:nvPicPr>
        <p:blipFill>
          <a:blip r:embed="rId3"/>
          <a:stretch>
            <a:fillRect/>
          </a:stretch>
        </p:blipFill>
        <p:spPr>
          <a:xfrm>
            <a:off x="4609722" y="1245297"/>
            <a:ext cx="3556389" cy="3221366"/>
          </a:xfrm>
          <a:prstGeom prst="rect">
            <a:avLst/>
          </a:prstGeom>
        </p:spPr>
      </p:pic>
      <p:pic>
        <p:nvPicPr>
          <p:cNvPr id="4" name="Picture 3">
            <a:extLst>
              <a:ext uri="{FF2B5EF4-FFF2-40B4-BE49-F238E27FC236}">
                <a16:creationId xmlns:a16="http://schemas.microsoft.com/office/drawing/2014/main" id="{804481E3-4CF1-4C47-8624-F96F2E3711A4}"/>
              </a:ext>
            </a:extLst>
          </p:cNvPr>
          <p:cNvPicPr>
            <a:picLocks noChangeAspect="1"/>
          </p:cNvPicPr>
          <p:nvPr/>
        </p:nvPicPr>
        <p:blipFill>
          <a:blip r:embed="rId4"/>
          <a:stretch>
            <a:fillRect/>
          </a:stretch>
        </p:blipFill>
        <p:spPr>
          <a:xfrm>
            <a:off x="567375" y="1245297"/>
            <a:ext cx="3556388" cy="3221366"/>
          </a:xfrm>
          <a:prstGeom prst="rect">
            <a:avLst/>
          </a:prstGeom>
        </p:spPr>
      </p:pic>
      <p:sp>
        <p:nvSpPr>
          <p:cNvPr id="5" name="Arrow: Right 4">
            <a:extLst>
              <a:ext uri="{FF2B5EF4-FFF2-40B4-BE49-F238E27FC236}">
                <a16:creationId xmlns:a16="http://schemas.microsoft.com/office/drawing/2014/main" id="{3905148A-E5F7-40ED-8DD8-C12B7B6634FA}"/>
              </a:ext>
            </a:extLst>
          </p:cNvPr>
          <p:cNvSpPr/>
          <p:nvPr/>
        </p:nvSpPr>
        <p:spPr>
          <a:xfrm>
            <a:off x="4285128" y="2940424"/>
            <a:ext cx="161365" cy="4571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653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7" name="Picture 6">
            <a:extLst>
              <a:ext uri="{FF2B5EF4-FFF2-40B4-BE49-F238E27FC236}">
                <a16:creationId xmlns:a16="http://schemas.microsoft.com/office/drawing/2014/main" id="{E60DB5A0-F812-4C28-A6B0-731EF9BED051}"/>
              </a:ext>
            </a:extLst>
          </p:cNvPr>
          <p:cNvPicPr>
            <a:picLocks noChangeAspect="1"/>
          </p:cNvPicPr>
          <p:nvPr/>
        </p:nvPicPr>
        <p:blipFill>
          <a:blip r:embed="rId3"/>
          <a:stretch>
            <a:fillRect/>
          </a:stretch>
        </p:blipFill>
        <p:spPr>
          <a:xfrm>
            <a:off x="566443" y="1245297"/>
            <a:ext cx="3556388" cy="3221366"/>
          </a:xfrm>
          <a:prstGeom prst="rect">
            <a:avLst/>
          </a:prstGeom>
        </p:spPr>
      </p:pic>
      <p:pic>
        <p:nvPicPr>
          <p:cNvPr id="9" name="Picture 8">
            <a:extLst>
              <a:ext uri="{FF2B5EF4-FFF2-40B4-BE49-F238E27FC236}">
                <a16:creationId xmlns:a16="http://schemas.microsoft.com/office/drawing/2014/main" id="{C936E06E-B675-4245-A69A-A6855D701A28}"/>
              </a:ext>
            </a:extLst>
          </p:cNvPr>
          <p:cNvPicPr>
            <a:picLocks noChangeAspect="1"/>
          </p:cNvPicPr>
          <p:nvPr/>
        </p:nvPicPr>
        <p:blipFill>
          <a:blip r:embed="rId4"/>
          <a:stretch>
            <a:fillRect/>
          </a:stretch>
        </p:blipFill>
        <p:spPr>
          <a:xfrm>
            <a:off x="4609721" y="1245296"/>
            <a:ext cx="3556389" cy="3221367"/>
          </a:xfrm>
          <a:prstGeom prst="rect">
            <a:avLst/>
          </a:prstGeom>
        </p:spPr>
      </p:pic>
    </p:spTree>
    <p:extLst>
      <p:ext uri="{BB962C8B-B14F-4D97-AF65-F5344CB8AC3E}">
        <p14:creationId xmlns:p14="http://schemas.microsoft.com/office/powerpoint/2010/main" val="2412266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Where-Object</a:t>
            </a:r>
            <a:endParaRPr lang="en-US" dirty="0"/>
          </a:p>
        </p:txBody>
      </p:sp>
      <p:sp>
        <p:nvSpPr>
          <p:cNvPr id="5" name="Content Placeholder 4">
            <a:extLst>
              <a:ext uri="{FF2B5EF4-FFF2-40B4-BE49-F238E27FC236}">
                <a16:creationId xmlns:a16="http://schemas.microsoft.com/office/drawing/2014/main" id="{766BD673-FB7E-4BF1-B222-EE54D6913C80}"/>
              </a:ext>
            </a:extLst>
          </p:cNvPr>
          <p:cNvSpPr>
            <a:spLocks noGrp="1"/>
          </p:cNvSpPr>
          <p:nvPr>
            <p:ph sz="quarter" idx="12"/>
          </p:nvPr>
        </p:nvSpPr>
        <p:spPr>
          <a:xfrm>
            <a:off x="425450" y="864183"/>
            <a:ext cx="8261350" cy="448355"/>
          </a:xfrm>
        </p:spPr>
        <p:txBody>
          <a:bodyPr/>
          <a:lstStyle/>
          <a:p>
            <a:r>
              <a:rPr lang="en-US" dirty="0"/>
              <a:t>Two modes</a:t>
            </a:r>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 </a:t>
            </a:r>
          </a:p>
          <a:p>
            <a:pPr marL="285750" indent="-285750">
              <a:buFont typeface="Arial" panose="020B0604020202020204" pitchFamily="34" charset="0"/>
              <a:buChar char="•"/>
            </a:pPr>
            <a:r>
              <a:rPr lang="en-US" sz="2400" dirty="0"/>
              <a:t>-Value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t>
            </a:r>
            <a:r>
              <a:rPr lang="en-US" sz="2400" dirty="0" err="1"/>
              <a:t>FilterScript</a:t>
            </a:r>
            <a:r>
              <a:rPr lang="en-US" sz="2400" dirty="0"/>
              <a:t> {</a:t>
            </a:r>
            <a:r>
              <a:rPr lang="en-US" sz="2400" dirty="0" err="1"/>
              <a:t>ScriptBlock</a:t>
            </a:r>
            <a:r>
              <a:rPr lang="en-US" sz="2400" dirty="0"/>
              <a:t>}</a:t>
            </a:r>
          </a:p>
          <a:p>
            <a:pPr marL="285750" indent="-28575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40350302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Group-Object </a:t>
            </a:r>
            <a:r>
              <a:rPr lang="en-US" dirty="0"/>
              <a:t>Parameters</a:t>
            </a:r>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a:t>
            </a:r>
          </a:p>
          <a:p>
            <a:pPr marL="285750" indent="-285750">
              <a:buFont typeface="Arial" panose="020B0604020202020204" pitchFamily="34" charset="0"/>
              <a:buChar char="•"/>
            </a:pPr>
            <a:r>
              <a:rPr lang="en-US" sz="2400" dirty="0"/>
              <a:t>-</a:t>
            </a:r>
            <a:r>
              <a:rPr lang="en-US" sz="2400" dirty="0" err="1"/>
              <a:t>AsHashTable</a:t>
            </a:r>
            <a:endParaRPr lang="en-US" sz="2400" dirty="0"/>
          </a:p>
          <a:p>
            <a:pPr marL="285750" indent="-285750">
              <a:buFont typeface="Arial" panose="020B0604020202020204" pitchFamily="34" charset="0"/>
              <a:buChar char="•"/>
            </a:pPr>
            <a:r>
              <a:rPr lang="en-US" sz="2400" dirty="0"/>
              <a:t>-</a:t>
            </a:r>
            <a:r>
              <a:rPr lang="en-US" sz="2400" dirty="0" err="1"/>
              <a:t>AsString</a:t>
            </a:r>
            <a:endParaRPr lang="en-US" sz="2400" dirty="0"/>
          </a:p>
          <a:p>
            <a:pPr marL="285750" indent="-285750">
              <a:buFont typeface="Arial" panose="020B0604020202020204" pitchFamily="34" charset="0"/>
              <a:buChar char="•"/>
            </a:pPr>
            <a:r>
              <a:rPr lang="en-US" sz="2400" dirty="0"/>
              <a:t>-</a:t>
            </a:r>
            <a:r>
              <a:rPr lang="en-US" sz="2400" dirty="0" err="1"/>
              <a:t>CaseSensitive</a:t>
            </a:r>
            <a:endParaRPr lang="en-US" sz="2400" dirty="0"/>
          </a:p>
          <a:p>
            <a:pPr marL="285750" indent="-285750">
              <a:buFont typeface="Arial" panose="020B0604020202020204" pitchFamily="34" charset="0"/>
              <a:buChar char="•"/>
            </a:pPr>
            <a:r>
              <a:rPr lang="en-US" sz="2400" dirty="0"/>
              <a:t>-Culture</a:t>
            </a:r>
          </a:p>
          <a:p>
            <a:pPr marL="285750" indent="-285750">
              <a:buFont typeface="Arial" panose="020B0604020202020204" pitchFamily="34" charset="0"/>
              <a:buChar char="•"/>
            </a:pPr>
            <a:r>
              <a:rPr lang="en-US" sz="2400"/>
              <a:t>-InputObject</a:t>
            </a:r>
            <a:endParaRPr lang="en-US" sz="2400" dirty="0"/>
          </a:p>
          <a:p>
            <a:pPr marL="285750" indent="-285750">
              <a:buFont typeface="Arial" panose="020B0604020202020204" pitchFamily="34" charset="0"/>
              <a:buChar char="•"/>
            </a:pPr>
            <a:r>
              <a:rPr lang="en-US" sz="2400" dirty="0"/>
              <a:t>-</a:t>
            </a:r>
            <a:r>
              <a:rPr lang="en-US" sz="2400" dirty="0" err="1"/>
              <a:t>NoElement</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4351149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Sort-Object </a:t>
            </a:r>
            <a:r>
              <a:rPr lang="en-US" dirty="0"/>
              <a:t>Parameters</a:t>
            </a:r>
          </a:p>
        </p:txBody>
      </p:sp>
      <p:sp>
        <p:nvSpPr>
          <p:cNvPr id="5" name="Content Placeholder 4">
            <a:extLst>
              <a:ext uri="{FF2B5EF4-FFF2-40B4-BE49-F238E27FC236}">
                <a16:creationId xmlns:a16="http://schemas.microsoft.com/office/drawing/2014/main" id="{766BD673-FB7E-4BF1-B222-EE54D6913C80}"/>
              </a:ext>
            </a:extLst>
          </p:cNvPr>
          <p:cNvSpPr>
            <a:spLocks noGrp="1"/>
          </p:cNvSpPr>
          <p:nvPr>
            <p:ph sz="quarter" idx="12"/>
          </p:nvPr>
        </p:nvSpPr>
        <p:spPr>
          <a:xfrm>
            <a:off x="425450" y="864183"/>
            <a:ext cx="8261350" cy="448355"/>
          </a:xfrm>
        </p:spPr>
        <p:txBody>
          <a:bodyPr/>
          <a:lstStyle/>
          <a:p>
            <a:endParaRPr lang="en-US" dirty="0"/>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numCol="2"/>
          <a:lstStyle/>
          <a:p>
            <a:pPr marL="285750" indent="-285750">
              <a:buFont typeface="Arial" panose="020B0604020202020204" pitchFamily="34" charset="0"/>
              <a:buChar char="•"/>
            </a:pPr>
            <a:r>
              <a:rPr lang="en-US" sz="2400" dirty="0"/>
              <a:t>-Property </a:t>
            </a:r>
          </a:p>
          <a:p>
            <a:pPr marL="285750" indent="-285750">
              <a:buFont typeface="Arial" panose="020B0604020202020204" pitchFamily="34" charset="0"/>
              <a:buChar char="•"/>
            </a:pPr>
            <a:r>
              <a:rPr lang="en-US" sz="2400" dirty="0"/>
              <a:t>-</a:t>
            </a:r>
            <a:r>
              <a:rPr lang="en-US" sz="2400" dirty="0" err="1"/>
              <a:t>CaseSensitive</a:t>
            </a:r>
            <a:endParaRPr lang="en-US" sz="2400" dirty="0"/>
          </a:p>
          <a:p>
            <a:pPr marL="285750" indent="-285750">
              <a:buFont typeface="Arial" panose="020B0604020202020204" pitchFamily="34" charset="0"/>
              <a:buChar char="•"/>
            </a:pPr>
            <a:r>
              <a:rPr lang="en-US" sz="2400" dirty="0"/>
              <a:t>-Culture</a:t>
            </a:r>
          </a:p>
          <a:p>
            <a:pPr marL="285750" indent="-285750">
              <a:buFont typeface="Arial" panose="020B0604020202020204" pitchFamily="34" charset="0"/>
              <a:buChar char="•"/>
            </a:pPr>
            <a:r>
              <a:rPr lang="en-US" sz="2400" dirty="0"/>
              <a:t>-Descending</a:t>
            </a:r>
          </a:p>
          <a:p>
            <a:pPr marL="285750" indent="-285750">
              <a:buFont typeface="Arial" panose="020B0604020202020204" pitchFamily="34" charset="0"/>
              <a:buChar char="•"/>
            </a:pPr>
            <a:r>
              <a:rPr lang="en-US" sz="2400" dirty="0"/>
              <a:t>-Unique</a:t>
            </a:r>
          </a:p>
          <a:p>
            <a:pPr marL="285750" indent="-285750">
              <a:buFont typeface="Arial" panose="020B0604020202020204" pitchFamily="34" charset="0"/>
              <a:buChar char="•"/>
            </a:pPr>
            <a:r>
              <a:rPr lang="en-US" sz="2400"/>
              <a:t>-InputObject</a:t>
            </a:r>
            <a:endParaRPr lang="en-US" sz="2400" dirty="0"/>
          </a:p>
          <a:p>
            <a:endParaRPr lang="en-US" sz="2400" dirty="0"/>
          </a:p>
        </p:txBody>
      </p:sp>
    </p:spTree>
    <p:extLst>
      <p:ext uri="{BB962C8B-B14F-4D97-AF65-F5344CB8AC3E}">
        <p14:creationId xmlns:p14="http://schemas.microsoft.com/office/powerpoint/2010/main" val="530130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451458" y="1479389"/>
            <a:ext cx="3680532" cy="390525"/>
          </a:xfrm>
        </p:spPr>
        <p:txBody>
          <a:bodyPr/>
          <a:lstStyle/>
          <a:p>
            <a:r>
              <a:rPr lang="en-US" dirty="0"/>
              <a:t>Reduce Hesitations about PowerShell</a:t>
            </a:r>
          </a:p>
        </p:txBody>
      </p:sp>
      <p:sp>
        <p:nvSpPr>
          <p:cNvPr id="8" name="Text Placeholder 7"/>
          <p:cNvSpPr>
            <a:spLocks noGrp="1"/>
          </p:cNvSpPr>
          <p:nvPr>
            <p:ph type="body" sz="quarter" idx="14"/>
          </p:nvPr>
        </p:nvSpPr>
        <p:spPr>
          <a:xfrm>
            <a:off x="4952477" y="1479389"/>
            <a:ext cx="4012227" cy="390525"/>
          </a:xfrm>
        </p:spPr>
        <p:txBody>
          <a:bodyPr>
            <a:noAutofit/>
          </a:bodyPr>
          <a:lstStyle/>
          <a:p>
            <a:r>
              <a:rPr lang="en-US" dirty="0"/>
              <a:t>Increase Confidence about Script Development</a:t>
            </a:r>
          </a:p>
        </p:txBody>
      </p:sp>
      <p:sp>
        <p:nvSpPr>
          <p:cNvPr id="9" name="Text Placeholder 8"/>
          <p:cNvSpPr>
            <a:spLocks noGrp="1"/>
          </p:cNvSpPr>
          <p:nvPr>
            <p:ph type="body" sz="quarter" idx="15"/>
          </p:nvPr>
        </p:nvSpPr>
        <p:spPr>
          <a:xfrm>
            <a:off x="4952477" y="1899269"/>
            <a:ext cx="3680532" cy="1156351"/>
          </a:xfrm>
        </p:spPr>
        <p:txBody>
          <a:bodyPr>
            <a:normAutofit/>
          </a:bodyPr>
          <a:lstStyle/>
          <a:p>
            <a:r>
              <a:rPr lang="en-US" dirty="0"/>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451458" y="189926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483503"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483502"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4946189"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Best Practices</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4946189"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Things we wish we knew years ago, all condensed</a:t>
            </a:r>
          </a:p>
        </p:txBody>
      </p:sp>
    </p:spTree>
    <p:extLst>
      <p:ext uri="{BB962C8B-B14F-4D97-AF65-F5344CB8AC3E}">
        <p14:creationId xmlns:p14="http://schemas.microsoft.com/office/powerpoint/2010/main" val="4863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p:txBody>
          <a:bodyPr/>
          <a:lstStyle/>
          <a:p>
            <a:r>
              <a:rPr lang="en-US" dirty="0"/>
              <a:t>Orientation</a:t>
            </a:r>
          </a:p>
        </p:txBody>
      </p:sp>
    </p:spTree>
    <p:extLst>
      <p:ext uri="{BB962C8B-B14F-4D97-AF65-F5344CB8AC3E}">
        <p14:creationId xmlns:p14="http://schemas.microsoft.com/office/powerpoint/2010/main" val="212822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SQL PowerShell History</a:t>
            </a:r>
          </a:p>
        </p:txBody>
      </p:sp>
      <p:sp>
        <p:nvSpPr>
          <p:cNvPr id="3" name="Subtitle 4">
            <a:extLst>
              <a:ext uri="{FF2B5EF4-FFF2-40B4-BE49-F238E27FC236}">
                <a16:creationId xmlns:a16="http://schemas.microsoft.com/office/drawing/2014/main" id="{32665E68-4958-4030-8A9F-A357E2446791}"/>
              </a:ext>
            </a:extLst>
          </p:cNvPr>
          <p:cNvSpPr>
            <a:spLocks noGrp="1"/>
          </p:cNvSpPr>
          <p:nvPr>
            <p:ph type="subTitle" idx="1"/>
          </p:nvPr>
        </p:nvSpPr>
        <p:spPr>
          <a:xfrm>
            <a:off x="1133696" y="3094458"/>
            <a:ext cx="4446338" cy="453733"/>
          </a:xfrm>
        </p:spPr>
        <p:txBody>
          <a:bodyPr/>
          <a:lstStyle/>
          <a:p>
            <a:r>
              <a:rPr lang="en-US" dirty="0"/>
              <a:t>(Condensed)</a:t>
            </a:r>
          </a:p>
        </p:txBody>
      </p:sp>
    </p:spTree>
    <p:extLst>
      <p:ext uri="{BB962C8B-B14F-4D97-AF65-F5344CB8AC3E}">
        <p14:creationId xmlns:p14="http://schemas.microsoft.com/office/powerpoint/2010/main" val="189615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000" dirty="0"/>
              <a:t>First Release - SQL Server 2008</a:t>
            </a:r>
          </a:p>
          <a:p>
            <a:pPr lvl="2"/>
            <a:r>
              <a:rPr lang="en-US" sz="2000" dirty="0"/>
              <a:t>5 commands + Provider</a:t>
            </a:r>
          </a:p>
          <a:p>
            <a:pPr lvl="2"/>
            <a:r>
              <a:rPr lang="en-US" sz="2000" dirty="0" err="1"/>
              <a:t>Snapin</a:t>
            </a:r>
            <a:r>
              <a:rPr lang="en-US" sz="2000" dirty="0"/>
              <a:t> and </a:t>
            </a:r>
            <a:r>
              <a:rPr lang="en-US" sz="2000" dirty="0" err="1"/>
              <a:t>Minishell</a:t>
            </a:r>
            <a:br>
              <a:rPr lang="en-US" sz="2000" dirty="0"/>
            </a:br>
            <a:endParaRPr lang="en-US" sz="2000" dirty="0"/>
          </a:p>
          <a:p>
            <a:r>
              <a:rPr lang="en-US" sz="2000" dirty="0"/>
              <a:t>SQL Server 2012</a:t>
            </a:r>
          </a:p>
          <a:p>
            <a:pPr lvl="2"/>
            <a:r>
              <a:rPr lang="en-US" sz="2000" dirty="0"/>
              <a:t>33 commands</a:t>
            </a:r>
          </a:p>
          <a:p>
            <a:pPr lvl="2"/>
            <a:r>
              <a:rPr lang="en-US" sz="2000" dirty="0"/>
              <a:t>Module</a:t>
            </a:r>
            <a:br>
              <a:rPr lang="en-US" sz="2000" dirty="0"/>
            </a:br>
            <a:endParaRPr lang="en-US" sz="2000" dirty="0"/>
          </a:p>
          <a:p>
            <a:r>
              <a:rPr lang="en-US" sz="2000" dirty="0"/>
              <a:t>SQL Server 2014</a:t>
            </a:r>
          </a:p>
          <a:p>
            <a:pPr lvl="2"/>
            <a:r>
              <a:rPr lang="en-US" sz="2000" dirty="0"/>
              <a:t>45 commands</a:t>
            </a:r>
          </a:p>
        </p:txBody>
      </p:sp>
      <p:sp>
        <p:nvSpPr>
          <p:cNvPr id="2" name="Title 1"/>
          <p:cNvSpPr>
            <a:spLocks noGrp="1"/>
          </p:cNvSpPr>
          <p:nvPr>
            <p:ph type="title"/>
          </p:nvPr>
        </p:nvSpPr>
        <p:spPr/>
        <p:txBody>
          <a:bodyPr/>
          <a:lstStyle/>
          <a:p>
            <a:r>
              <a:rPr lang="en-US" dirty="0"/>
              <a:t>Condensed SQL PowerShell history</a:t>
            </a:r>
          </a:p>
        </p:txBody>
      </p:sp>
    </p:spTree>
    <p:extLst>
      <p:ext uri="{BB962C8B-B14F-4D97-AF65-F5344CB8AC3E}">
        <p14:creationId xmlns:p14="http://schemas.microsoft.com/office/powerpoint/2010/main" val="241587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Condensed SQL PowerShell History</a:t>
            </a:r>
          </a:p>
        </p:txBody>
      </p:sp>
      <p:pic>
        <p:nvPicPr>
          <p:cNvPr id="6" name="Picture 5">
            <a:extLst>
              <a:ext uri="{FF2B5EF4-FFF2-40B4-BE49-F238E27FC236}">
                <a16:creationId xmlns:a16="http://schemas.microsoft.com/office/drawing/2014/main" id="{886F71F6-0487-47D9-8F9B-A525367D27AB}"/>
              </a:ext>
            </a:extLst>
          </p:cNvPr>
          <p:cNvPicPr>
            <a:picLocks noChangeAspect="1"/>
          </p:cNvPicPr>
          <p:nvPr/>
        </p:nvPicPr>
        <p:blipFill>
          <a:blip r:embed="rId3"/>
          <a:stretch>
            <a:fillRect/>
          </a:stretch>
        </p:blipFill>
        <p:spPr>
          <a:xfrm>
            <a:off x="457200" y="1219199"/>
            <a:ext cx="7635290" cy="3090682"/>
          </a:xfrm>
          <a:prstGeom prst="rect">
            <a:avLst/>
          </a:prstGeom>
        </p:spPr>
      </p:pic>
    </p:spTree>
    <p:extLst>
      <p:ext uri="{BB962C8B-B14F-4D97-AF65-F5344CB8AC3E}">
        <p14:creationId xmlns:p14="http://schemas.microsoft.com/office/powerpoint/2010/main" val="341640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r>
              <a:rPr lang="en-US" sz="2400" dirty="0"/>
              <a:t>SQL Server 2016, 2017 and Beyond</a:t>
            </a:r>
          </a:p>
          <a:p>
            <a:pPr lvl="2"/>
            <a:r>
              <a:rPr lang="en-US" sz="2400" dirty="0"/>
              <a:t>A new name</a:t>
            </a:r>
          </a:p>
          <a:p>
            <a:pPr lvl="2"/>
            <a:r>
              <a:rPr lang="en-US" sz="2400" dirty="0"/>
              <a:t>Dedicated engineer</a:t>
            </a:r>
          </a:p>
          <a:p>
            <a:pPr lvl="2"/>
            <a:r>
              <a:rPr lang="en-US" sz="2400" dirty="0"/>
              <a:t>Now separate from SSMS install</a:t>
            </a:r>
          </a:p>
          <a:p>
            <a:pPr lvl="2"/>
            <a:r>
              <a:rPr lang="en-US" sz="2400" dirty="0"/>
              <a:t>PowerShell Gallery</a:t>
            </a:r>
          </a:p>
          <a:p>
            <a:pPr lvl="2"/>
            <a:r>
              <a:rPr lang="en-US" sz="2400" dirty="0"/>
              <a:t>Continuous releases</a:t>
            </a:r>
          </a:p>
          <a:p>
            <a:pPr lvl="2"/>
            <a:r>
              <a:rPr lang="en-US" sz="2400" dirty="0"/>
              <a:t>Currently at 98 cmdlets</a:t>
            </a:r>
          </a:p>
          <a:p>
            <a:pPr lvl="2"/>
            <a:endParaRPr lang="en-US" dirty="0"/>
          </a:p>
          <a:p>
            <a:pPr lvl="2"/>
            <a:endParaRPr lang="en-US" dirty="0"/>
          </a:p>
          <a:p>
            <a:pPr lvl="2"/>
            <a:endParaRPr lang="en-US" dirty="0"/>
          </a:p>
        </p:txBody>
      </p:sp>
      <p:sp>
        <p:nvSpPr>
          <p:cNvPr id="2" name="Title 1"/>
          <p:cNvSpPr>
            <a:spLocks noGrp="1"/>
          </p:cNvSpPr>
          <p:nvPr>
            <p:ph type="title"/>
          </p:nvPr>
        </p:nvSpPr>
        <p:spPr/>
        <p:txBody>
          <a:bodyPr/>
          <a:lstStyle/>
          <a:p>
            <a:r>
              <a:rPr lang="en-US" dirty="0"/>
              <a:t>Condensed SQL PowerShell history</a:t>
            </a:r>
          </a:p>
        </p:txBody>
      </p:sp>
      <p:pic>
        <p:nvPicPr>
          <p:cNvPr id="1026" name="Picture 2" descr="Icon for module SqlServer">
            <a:extLst>
              <a:ext uri="{FF2B5EF4-FFF2-40B4-BE49-F238E27FC236}">
                <a16:creationId xmlns:a16="http://schemas.microsoft.com/office/drawing/2014/main" id="{36A969CE-54B2-4189-8CEB-227C3A878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66" y="209473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54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PowerShell Syntax</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t>PowerShell ≈ T-SQL</a:t>
            </a:r>
          </a:p>
        </p:txBody>
      </p:sp>
    </p:spTree>
    <p:extLst>
      <p:ext uri="{BB962C8B-B14F-4D97-AF65-F5344CB8AC3E}">
        <p14:creationId xmlns:p14="http://schemas.microsoft.com/office/powerpoint/2010/main" val="326318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2190750"/>
            <a:ext cx="495300" cy="327025"/>
          </a:xfrm>
          <a:prstGeom prst="rect">
            <a:avLst/>
          </a:prstGeom>
        </p:spPr>
        <p:txBody>
          <a:bodyPr/>
          <a:lstStyle/>
          <a:p>
            <a:fld id="{D372AB51-BDCC-4F95-83CF-1CBB2D34E9E5}" type="slidenum">
              <a:rPr lang="en-US" smtClean="0"/>
              <a:pPr/>
              <a:t>2</a:t>
            </a:fld>
            <a:endParaRPr lang="en-US" dirty="0"/>
          </a:p>
        </p:txBody>
      </p:sp>
    </p:spTree>
    <p:extLst>
      <p:ext uri="{BB962C8B-B14F-4D97-AF65-F5344CB8AC3E}">
        <p14:creationId xmlns:p14="http://schemas.microsoft.com/office/powerpoint/2010/main" val="123916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457200" y="251227"/>
            <a:ext cx="8229600" cy="612956"/>
          </a:xfrm>
        </p:spPr>
        <p:txBody>
          <a:bodyPr/>
          <a:lstStyle/>
          <a:p>
            <a:r>
              <a:rPr lang="en-US" dirty="0"/>
              <a:t>Querying</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3785340" y="1653409"/>
            <a:ext cx="4667460" cy="2734740"/>
          </a:xfrm>
        </p:spPr>
        <p:txBody>
          <a:bodyPr/>
          <a:lstStyle/>
          <a:p>
            <a:pPr marL="171450" indent="-171450">
              <a:buFont typeface="Arial" panose="020B0604020202020204" pitchFamily="34" charset="0"/>
              <a:buChar char="•"/>
            </a:pPr>
            <a:r>
              <a:rPr lang="en-US" sz="2400" dirty="0"/>
              <a:t>Select-Object</a:t>
            </a:r>
          </a:p>
          <a:p>
            <a:pPr marL="171450" indent="-171450">
              <a:buFont typeface="Arial" panose="020B0604020202020204" pitchFamily="34" charset="0"/>
              <a:buChar char="•"/>
            </a:pPr>
            <a:r>
              <a:rPr lang="en-US" sz="2400" dirty="0"/>
              <a:t>Piping or looping</a:t>
            </a:r>
          </a:p>
          <a:p>
            <a:pPr marL="171450" indent="-171450">
              <a:buFont typeface="Arial" panose="020B0604020202020204" pitchFamily="34" charset="0"/>
              <a:buChar char="•"/>
            </a:pPr>
            <a:r>
              <a:rPr lang="en-US" sz="2400" dirty="0"/>
              <a:t>Join-Object</a:t>
            </a:r>
          </a:p>
          <a:p>
            <a:pPr marL="171450" indent="-171450">
              <a:buFont typeface="Arial" panose="020B0604020202020204" pitchFamily="34" charset="0"/>
              <a:buChar char="•"/>
            </a:pPr>
            <a:r>
              <a:rPr lang="en-US" sz="2400" dirty="0"/>
              <a:t>Where-Object</a:t>
            </a:r>
          </a:p>
          <a:p>
            <a:pPr marL="171450" indent="-171450">
              <a:buFont typeface="Arial" panose="020B0604020202020204" pitchFamily="34" charset="0"/>
              <a:buChar char="•"/>
            </a:pPr>
            <a:r>
              <a:rPr lang="en-US" sz="2400" dirty="0"/>
              <a:t>Group-Object</a:t>
            </a:r>
          </a:p>
          <a:p>
            <a:pPr marL="171450" indent="-171450">
              <a:buFont typeface="Arial" panose="020B0604020202020204" pitchFamily="34" charset="0"/>
              <a:buChar char="•"/>
            </a:pPr>
            <a:r>
              <a:rPr lang="en-US" sz="2400" dirty="0"/>
              <a:t>Sort-Object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3785340" y="1018731"/>
            <a:ext cx="2541872" cy="496561"/>
          </a:xfrm>
        </p:spPr>
        <p:txBody>
          <a:bodyPr>
            <a:noAutofit/>
          </a:bodyPr>
          <a:lstStyle/>
          <a:p>
            <a:r>
              <a:rPr lang="en-US" sz="2800"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519042" y="1018731"/>
            <a:ext cx="2541872" cy="496561"/>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519383" y="1653408"/>
            <a:ext cx="2994217" cy="273474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FROM</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a:t>
            </a:r>
          </a:p>
          <a:p>
            <a:pPr marL="171450" indent="-171450">
              <a:buFont typeface="Arial" panose="020B0604020202020204" pitchFamily="34" charset="0"/>
              <a:buChar char="•"/>
            </a:pPr>
            <a:r>
              <a:rPr lang="en-US" sz="2400" dirty="0"/>
              <a:t>GROUP BY</a:t>
            </a:r>
          </a:p>
          <a:p>
            <a:pPr marL="171450" indent="-171450">
              <a:buFont typeface="Arial" panose="020B0604020202020204" pitchFamily="34" charset="0"/>
              <a:buChar char="•"/>
            </a:pPr>
            <a:r>
              <a:rPr lang="en-US" sz="2400" dirty="0"/>
              <a:t>ORDER BY</a:t>
            </a:r>
          </a:p>
        </p:txBody>
      </p:sp>
    </p:spTree>
    <p:extLst>
      <p:ext uri="{BB962C8B-B14F-4D97-AF65-F5344CB8AC3E}">
        <p14:creationId xmlns:p14="http://schemas.microsoft.com/office/powerpoint/2010/main" val="3543081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457200" y="251227"/>
            <a:ext cx="8229600" cy="612956"/>
          </a:xfrm>
        </p:spPr>
        <p:txBody>
          <a:bodyPr/>
          <a:lstStyle/>
          <a:p>
            <a:r>
              <a:rPr lang="en-US" dirty="0"/>
              <a:t>Aliases</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3785340" y="1653409"/>
            <a:ext cx="4667460" cy="2734740"/>
          </a:xfrm>
        </p:spPr>
        <p:txBody>
          <a:body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 or % </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 or ?</a:t>
            </a:r>
          </a:p>
          <a:p>
            <a:pPr marL="171450" indent="-171450">
              <a:buFont typeface="Arial" panose="020B0604020202020204" pitchFamily="34" charset="0"/>
              <a:buChar char="•"/>
            </a:pPr>
            <a:r>
              <a:rPr lang="en-US" sz="2400" dirty="0"/>
              <a:t>group</a:t>
            </a:r>
          </a:p>
          <a:p>
            <a:pPr marL="171450" indent="-171450">
              <a:buFont typeface="Arial" panose="020B0604020202020204" pitchFamily="34" charset="0"/>
              <a:buChar char="•"/>
            </a:pPr>
            <a:r>
              <a:rPr lang="en-US" sz="2400" dirty="0"/>
              <a:t>sort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3785340" y="1018731"/>
            <a:ext cx="3393060" cy="496561"/>
          </a:xfrm>
        </p:spPr>
        <p:txBody>
          <a:bodyPr>
            <a:noAutofit/>
          </a:bodyPr>
          <a:lstStyle/>
          <a:p>
            <a:r>
              <a:rPr lang="en-US" sz="2800"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519042" y="1018731"/>
            <a:ext cx="2541872" cy="496561"/>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519383" y="1653408"/>
            <a:ext cx="2994217" cy="273474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sz="2400" dirty="0"/>
              <a:t>SELECT</a:t>
            </a:r>
          </a:p>
          <a:p>
            <a:pPr marL="171450" indent="-171450">
              <a:buFont typeface="Arial" panose="020B0604020202020204" pitchFamily="34" charset="0"/>
              <a:buChar char="•"/>
            </a:pPr>
            <a:r>
              <a:rPr lang="en-US" sz="2400" dirty="0"/>
              <a:t>FROM</a:t>
            </a:r>
          </a:p>
          <a:p>
            <a:pPr marL="171450" indent="-171450">
              <a:buFont typeface="Arial" panose="020B0604020202020204" pitchFamily="34" charset="0"/>
              <a:buChar char="•"/>
            </a:pPr>
            <a:r>
              <a:rPr lang="en-US" sz="2400" dirty="0"/>
              <a:t>JOIN</a:t>
            </a:r>
          </a:p>
          <a:p>
            <a:pPr marL="171450" indent="-171450">
              <a:buFont typeface="Arial" panose="020B0604020202020204" pitchFamily="34" charset="0"/>
              <a:buChar char="•"/>
            </a:pPr>
            <a:r>
              <a:rPr lang="en-US" sz="2400" dirty="0"/>
              <a:t>WHERE</a:t>
            </a:r>
          </a:p>
          <a:p>
            <a:pPr marL="171450" indent="-171450">
              <a:buFont typeface="Arial" panose="020B0604020202020204" pitchFamily="34" charset="0"/>
              <a:buChar char="•"/>
            </a:pPr>
            <a:r>
              <a:rPr lang="en-US" sz="2400" dirty="0"/>
              <a:t>GROUP BY</a:t>
            </a:r>
          </a:p>
          <a:p>
            <a:pPr marL="171450" indent="-171450">
              <a:buFont typeface="Arial" panose="020B0604020202020204" pitchFamily="34" charset="0"/>
              <a:buChar char="•"/>
            </a:pPr>
            <a:r>
              <a:rPr lang="en-US" sz="2400" dirty="0"/>
              <a:t>ORDER BY</a:t>
            </a:r>
          </a:p>
        </p:txBody>
      </p:sp>
    </p:spTree>
    <p:extLst>
      <p:ext uri="{BB962C8B-B14F-4D97-AF65-F5344CB8AC3E}">
        <p14:creationId xmlns:p14="http://schemas.microsoft.com/office/powerpoint/2010/main" val="121473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41CDD9-FCF8-4838-AC5D-F033BAB34C66}"/>
              </a:ext>
            </a:extLst>
          </p:cNvPr>
          <p:cNvSpPr>
            <a:spLocks noGrp="1"/>
          </p:cNvSpPr>
          <p:nvPr>
            <p:ph type="title"/>
          </p:nvPr>
        </p:nvSpPr>
        <p:spPr/>
        <p:txBody>
          <a:bodyPr/>
          <a:lstStyle/>
          <a:p>
            <a:r>
              <a:rPr lang="en-US" dirty="0"/>
              <a:t>Powers you already know</a:t>
            </a:r>
          </a:p>
        </p:txBody>
      </p:sp>
      <p:pic>
        <p:nvPicPr>
          <p:cNvPr id="2050" name="Picture 2" descr="https://i.memecaptain.com/gend_images/1TSVOQ.jpg">
            <a:extLst>
              <a:ext uri="{FF2B5EF4-FFF2-40B4-BE49-F238E27FC236}">
                <a16:creationId xmlns:a16="http://schemas.microsoft.com/office/drawing/2014/main" id="{07DF1F46-FD5B-4067-8B91-916BC1436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764" y="1215288"/>
            <a:ext cx="6038472" cy="33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5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Select-Object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014030"/>
            <a:ext cx="8261350" cy="3418735"/>
          </a:xfrm>
        </p:spPr>
        <p:txBody>
          <a:bodyPr/>
          <a:lstStyle/>
          <a:p>
            <a:r>
              <a:rPr lang="en-US" sz="1400" i="1" dirty="0">
                <a:solidFill>
                  <a:srgbClr val="AAAAAA"/>
                </a:solidFill>
                <a:latin typeface="Consolas" panose="020B0609020204030204" pitchFamily="49" charset="0"/>
              </a:rPr>
              <a:t># Get me the default output</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br>
              <a:rPr lang="en-US" sz="1400" dirty="0">
                <a:solidFill>
                  <a:srgbClr val="333333"/>
                </a:solidFill>
                <a:latin typeface="Consolas" panose="020B0609020204030204" pitchFamily="49" charset="0"/>
              </a:rPr>
            </a:br>
            <a:endParaRPr lang="en-US" sz="1400" i="1" dirty="0">
              <a:solidFill>
                <a:srgbClr val="AAAAAA"/>
              </a:solidFill>
              <a:latin typeface="Consolas" panose="020B0609020204030204" pitchFamily="49" charset="0"/>
            </a:endParaRPr>
          </a:p>
          <a:p>
            <a:r>
              <a:rPr lang="en-US" sz="1400" i="1" dirty="0">
                <a:solidFill>
                  <a:srgbClr val="AAAAAA"/>
                </a:solidFill>
                <a:latin typeface="Consolas" panose="020B0609020204030204" pitchFamily="49" charset="0"/>
              </a:rPr>
              <a:t># Get me everything!</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endParaRPr lang="en-US" sz="1400" dirty="0">
              <a:solidFill>
                <a:srgbClr val="333333"/>
              </a:solidFill>
              <a:latin typeface="Consolas" panose="020B0609020204030204" pitchFamily="49" charset="0"/>
            </a:endParaRP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Informal, select one property</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a:t>
            </a:r>
            <a:r>
              <a:rPr lang="en-US" sz="1400" dirty="0">
                <a:solidFill>
                  <a:srgbClr val="333333"/>
                </a:solidFill>
                <a:latin typeface="Consolas" panose="020B0609020204030204" pitchFamily="49" charset="0"/>
              </a:rPr>
              <a:t> Name</a:t>
            </a: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Prim and Proper, select a property using named parameters</a:t>
            </a:r>
            <a:endParaRPr lang="en-US" sz="1400" dirty="0">
              <a:solidFill>
                <a:srgbClr val="333333"/>
              </a:solidFill>
              <a:latin typeface="Consolas" panose="020B0609020204030204" pitchFamily="49" charset="0"/>
            </a:endParaRPr>
          </a:p>
          <a:p>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 </a:t>
            </a:r>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Property Name, Size</a:t>
            </a:r>
          </a:p>
          <a:p>
            <a:br>
              <a:rPr lang="en-US" sz="1400" dirty="0">
                <a:solidFill>
                  <a:srgbClr val="333333"/>
                </a:solidFill>
                <a:latin typeface="Consolas" panose="020B0609020204030204" pitchFamily="49" charset="0"/>
              </a:rPr>
            </a:br>
            <a:r>
              <a:rPr lang="en-US" sz="1400" i="1" dirty="0">
                <a:solidFill>
                  <a:srgbClr val="AAAAAA"/>
                </a:solidFill>
                <a:latin typeface="Consolas" panose="020B0609020204030204" pitchFamily="49" charset="0"/>
              </a:rPr>
              <a:t># Sometimes avoiding the pipe can be faster, check for -</a:t>
            </a:r>
            <a:r>
              <a:rPr lang="en-US" sz="1400" i="1" dirty="0" err="1">
                <a:solidFill>
                  <a:srgbClr val="AAAAAA"/>
                </a:solidFill>
                <a:latin typeface="Consolas" panose="020B0609020204030204" pitchFamily="49" charset="0"/>
              </a:rPr>
              <a:t>InputObject</a:t>
            </a:r>
            <a:endParaRPr lang="en-US" sz="1400" dirty="0">
              <a:solidFill>
                <a:srgbClr val="333333"/>
              </a:solidFill>
              <a:latin typeface="Consolas" panose="020B0609020204030204" pitchFamily="49" charset="0"/>
            </a:endParaRPr>
          </a:p>
          <a:p>
            <a:r>
              <a:rPr lang="en-US" sz="1400" b="1" dirty="0">
                <a:solidFill>
                  <a:srgbClr val="AA3731"/>
                </a:solidFill>
                <a:latin typeface="Consolas" panose="020B0609020204030204" pitchFamily="49" charset="0"/>
              </a:rPr>
              <a:t>Select-Object</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err="1">
                <a:solidFill>
                  <a:srgbClr val="333333"/>
                </a:solidFill>
                <a:latin typeface="Consolas" panose="020B0609020204030204" pitchFamily="49" charset="0"/>
              </a:rPr>
              <a:t>InputObject</a:t>
            </a:r>
            <a:r>
              <a:rPr lang="en-US" sz="1400" dirty="0">
                <a:solidFill>
                  <a:srgbClr val="333333"/>
                </a:solidFill>
                <a:latin typeface="Consolas" panose="020B0609020204030204" pitchFamily="49" charset="0"/>
              </a:rPr>
              <a:t> </a:t>
            </a:r>
            <a:r>
              <a:rPr lang="en-US" sz="1400" dirty="0">
                <a:solidFill>
                  <a:srgbClr val="4B83CD"/>
                </a:solidFill>
                <a:latin typeface="Consolas" panose="020B0609020204030204" pitchFamily="49" charset="0"/>
              </a:rPr>
              <a:t>$</a:t>
            </a:r>
            <a:r>
              <a:rPr lang="en-US" sz="1400" dirty="0" err="1">
                <a:solidFill>
                  <a:srgbClr val="7A3E9D"/>
                </a:solidFill>
                <a:latin typeface="Consolas" panose="020B0609020204030204" pitchFamily="49" charset="0"/>
              </a:rPr>
              <a:t>db</a:t>
            </a:r>
            <a:r>
              <a:rPr lang="en-US" sz="1400" dirty="0">
                <a:solidFill>
                  <a:srgbClr val="333333"/>
                </a:solidFill>
                <a:latin typeface="Consolas" panose="020B0609020204030204" pitchFamily="49" charset="0"/>
              </a:rPr>
              <a:t> </a:t>
            </a:r>
            <a:r>
              <a:rPr lang="en-US" sz="1400" dirty="0">
                <a:solidFill>
                  <a:srgbClr val="777777"/>
                </a:solidFill>
                <a:latin typeface="Consolas" panose="020B0609020204030204" pitchFamily="49" charset="0"/>
              </a:rPr>
              <a:t>-</a:t>
            </a:r>
            <a:r>
              <a:rPr lang="en-US" sz="1400" dirty="0">
                <a:solidFill>
                  <a:srgbClr val="333333"/>
                </a:solidFill>
                <a:latin typeface="Consolas" panose="020B0609020204030204" pitchFamily="49" charset="0"/>
              </a:rPr>
              <a:t>Property Name</a:t>
            </a:r>
          </a:p>
          <a:p>
            <a:endParaRPr lang="en-US" sz="1400" dirty="0"/>
          </a:p>
        </p:txBody>
      </p:sp>
    </p:spTree>
    <p:extLst>
      <p:ext uri="{BB962C8B-B14F-4D97-AF65-F5344CB8AC3E}">
        <p14:creationId xmlns:p14="http://schemas.microsoft.com/office/powerpoint/2010/main" val="311922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a:t>
            </a:r>
          </a:p>
        </p:txBody>
      </p:sp>
      <p:pic>
        <p:nvPicPr>
          <p:cNvPr id="3" name="Picture 3" descr="Screen Shot 2017-09-13 at 3.13.51 PM.png"/>
          <p:cNvPicPr>
            <a:picLocks noGrp="1" noChangeAspect="1"/>
          </p:cNvPicPr>
          <p:nvPr>
            <p:ph sz="quarter" idx="13"/>
          </p:nvPr>
        </p:nvPicPr>
        <p:blipFill>
          <a:blip r:embed="rId3"/>
          <a:stretch>
            <a:fillRect/>
          </a:stretch>
        </p:blipFill>
        <p:spPr>
          <a:xfrm>
            <a:off x="857407" y="1714500"/>
            <a:ext cx="7273874" cy="2178691"/>
          </a:xfrm>
          <a:prstGeom prst="rect">
            <a:avLst/>
          </a:prstGeom>
        </p:spPr>
      </p:pic>
    </p:spTree>
    <p:extLst>
      <p:ext uri="{BB962C8B-B14F-4D97-AF65-F5344CB8AC3E}">
        <p14:creationId xmlns:p14="http://schemas.microsoft.com/office/powerpoint/2010/main" val="14833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Select-Object</a:t>
            </a:r>
            <a:endParaRPr lang="en-US" dirty="0"/>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425450" y="1311070"/>
            <a:ext cx="8261350" cy="3548929"/>
          </a:xfrm>
        </p:spPr>
        <p:txBody>
          <a:bodyPr vert="horz" lIns="91440" tIns="45720" rIns="91440" bIns="45720" numCol="2" rtlCol="0" anchor="t">
            <a:noAutofit/>
          </a:bodyPr>
          <a:lstStyle/>
          <a:p>
            <a:pPr marL="285750" indent="-285750">
              <a:buFont typeface="Arial" panose="020B0604020202020204" pitchFamily="34" charset="0"/>
              <a:buChar char="•"/>
            </a:pPr>
            <a:r>
              <a:rPr lang="en-US" sz="2400" dirty="0"/>
              <a:t>-First </a:t>
            </a:r>
          </a:p>
          <a:p>
            <a:pPr marL="285750" indent="-285750">
              <a:buFont typeface="Arial" panose="020B0604020202020204" pitchFamily="34" charset="0"/>
              <a:buChar char="•"/>
            </a:pPr>
            <a:r>
              <a:rPr lang="en-US" sz="2400" dirty="0"/>
              <a:t>-Skip </a:t>
            </a:r>
          </a:p>
          <a:p>
            <a:pPr marL="285750" indent="-285750">
              <a:buFont typeface="Arial" panose="020B0604020202020204" pitchFamily="34" charset="0"/>
              <a:buChar char="•"/>
            </a:pPr>
            <a:r>
              <a:rPr lang="en-US" sz="2400" dirty="0"/>
              <a:t>-Last </a:t>
            </a:r>
            <a:endParaRPr lang="en-US" sz="2400" dirty="0">
              <a:solidFill>
                <a:srgbClr val="7F7F7F"/>
              </a:solidFill>
            </a:endParaRPr>
          </a:p>
          <a:p>
            <a:pPr marL="285750" indent="-285750">
              <a:buFont typeface="Arial" panose="020B0604020202020204" pitchFamily="34" charset="0"/>
              <a:buChar char="•"/>
            </a:pPr>
            <a:r>
              <a:rPr lang="en-US" sz="2400" dirty="0"/>
              <a:t>-Index </a:t>
            </a:r>
          </a:p>
          <a:p>
            <a:pPr marL="285750" indent="-285750">
              <a:buFont typeface="Arial" panose="020B0604020202020204" pitchFamily="34" charset="0"/>
              <a:buChar char="•"/>
            </a:pPr>
            <a:r>
              <a:rPr lang="en-US" sz="2400" dirty="0"/>
              <a:t>-ExpandProperty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dirty="0"/>
          </a:p>
          <a:p>
            <a:pPr marL="285750" indent="-285750">
              <a:buFont typeface="Arial" panose="020B0604020202020204" pitchFamily="34" charset="0"/>
              <a:buChar char="•"/>
            </a:pPr>
            <a:r>
              <a:rPr lang="en-US" sz="2400" dirty="0"/>
              <a:t>Calculated Properties</a:t>
            </a:r>
          </a:p>
        </p:txBody>
      </p:sp>
    </p:spTree>
    <p:extLst>
      <p:ext uri="{BB962C8B-B14F-4D97-AF65-F5344CB8AC3E}">
        <p14:creationId xmlns:p14="http://schemas.microsoft.com/office/powerpoint/2010/main" val="269668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 -</a:t>
            </a:r>
            <a:r>
              <a:rPr lang="en-US" dirty="0" err="1"/>
              <a:t>ExpandProperty</a:t>
            </a:r>
            <a:endParaRPr lang="en-US" dirty="0"/>
          </a:p>
        </p:txBody>
      </p:sp>
      <p:pic>
        <p:nvPicPr>
          <p:cNvPr id="4" name="Picture 4" descr="Screen Shot 2017-09-13 at 3.45.57 PM.png"/>
          <p:cNvPicPr>
            <a:picLocks noChangeAspect="1"/>
          </p:cNvPicPr>
          <p:nvPr/>
        </p:nvPicPr>
        <p:blipFill>
          <a:blip r:embed="rId3"/>
          <a:stretch>
            <a:fillRect/>
          </a:stretch>
        </p:blipFill>
        <p:spPr>
          <a:xfrm>
            <a:off x="457200" y="914400"/>
            <a:ext cx="8109417" cy="2732038"/>
          </a:xfrm>
          <a:prstGeom prst="rect">
            <a:avLst/>
          </a:prstGeom>
        </p:spPr>
      </p:pic>
    </p:spTree>
    <p:extLst>
      <p:ext uri="{BB962C8B-B14F-4D97-AF65-F5344CB8AC3E}">
        <p14:creationId xmlns:p14="http://schemas.microsoft.com/office/powerpoint/2010/main" val="243667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Calculated properties</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026908"/>
            <a:ext cx="8261350" cy="3601436"/>
          </a:xfrm>
        </p:spPr>
        <p:txBody>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 # This fails.</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Technically would work but kludgy</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ExpandProperty</a:t>
            </a:r>
            <a:r>
              <a:rPr lang="en-US" dirty="0">
                <a:solidFill>
                  <a:srgbClr val="333333"/>
                </a:solidFill>
                <a:latin typeface="Consolas" panose="020B0609020204030204" pitchFamily="49" charset="0"/>
              </a:rPr>
              <a:t> Name</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Specify your column's name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Name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r>
              <a:rPr lang="en-US" dirty="0">
                <a:solidFill>
                  <a:srgbClr val="448C27"/>
                </a:solidFill>
                <a:highlight>
                  <a:srgbClr val="F2F2F1"/>
                </a:highlight>
                <a:latin typeface="Consolas" panose="020B0609020204030204" pitchFamily="49" charset="0"/>
              </a:rPr>
              <a:t>"Formatted Column"</a:t>
            </a:r>
            <a:r>
              <a:rPr lang="en-US" dirty="0">
                <a:solidFill>
                  <a:srgbClr val="4B83CD"/>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Takes a script block to evaluate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Expression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 </a:t>
            </a:r>
            <a:r>
              <a:rPr lang="en-US" dirty="0">
                <a:solidFill>
                  <a:srgbClr val="448C27"/>
                </a:solidFill>
                <a:highlight>
                  <a:srgbClr val="F2F2F1"/>
                </a:highlight>
                <a:latin typeface="Consolas" panose="020B0609020204030204" pitchFamily="49" charset="0"/>
              </a:rPr>
              <a:t>" </a:t>
            </a:r>
            <a:r>
              <a:rPr lang="en-US" dirty="0">
                <a:solidFill>
                  <a:srgbClr val="4B83CD"/>
                </a:solidFill>
                <a:highlight>
                  <a:srgbClr val="F2F2F1"/>
                </a:highlight>
                <a:latin typeface="Consolas" panose="020B0609020204030204" pitchFamily="49" charset="0"/>
              </a:rPr>
              <a:t>$($</a:t>
            </a:r>
            <a:r>
              <a:rPr lang="en-US" dirty="0">
                <a:solidFill>
                  <a:srgbClr val="AB6526"/>
                </a:solidFill>
                <a:highlight>
                  <a:srgbClr val="F2F2F1"/>
                </a:highlight>
                <a:latin typeface="Consolas" panose="020B0609020204030204" pitchFamily="49" charset="0"/>
              </a:rPr>
              <a:t>_</a:t>
            </a:r>
            <a:r>
              <a:rPr lang="en-US" b="1" dirty="0">
                <a:solidFill>
                  <a:srgbClr val="AA3731"/>
                </a:solidFill>
                <a:highlight>
                  <a:srgbClr val="F2F2F1"/>
                </a:highlight>
                <a:latin typeface="Consolas" panose="020B0609020204030204" pitchFamily="49" charset="0"/>
              </a:rPr>
              <a:t>.Name</a:t>
            </a:r>
            <a:r>
              <a:rPr lang="en-US" dirty="0">
                <a:solidFill>
                  <a:srgbClr val="4B83CD"/>
                </a:solidFill>
                <a:highlight>
                  <a:srgbClr val="F2F2F1"/>
                </a:highlight>
                <a:latin typeface="Consolas" panose="020B0609020204030204" pitchFamily="49" charset="0"/>
              </a:rPr>
              <a:t>)</a:t>
            </a:r>
            <a:r>
              <a:rPr lang="en-US" dirty="0">
                <a:solidFill>
                  <a:srgbClr val="448C27"/>
                </a:solidFill>
                <a:highlight>
                  <a:srgbClr val="F2F2F1"/>
                </a:highlight>
                <a:latin typeface="Consolas" panose="020B0609020204030204" pitchFamily="49" charset="0"/>
              </a:rPr>
              <a:t> test"</a:t>
            </a:r>
            <a:r>
              <a:rPr lang="en-US" dirty="0">
                <a:solidFill>
                  <a:srgbClr val="333333"/>
                </a:solidFill>
                <a:highlight>
                  <a:srgbClr val="F2F2F1"/>
                </a:highlight>
                <a:latin typeface="Consolas" panose="020B0609020204030204" pitchFamily="49" charset="0"/>
              </a:rPr>
              <a:t> };</a:t>
            </a:r>
          </a:p>
          <a:p>
            <a:r>
              <a:rPr lang="en-US" dirty="0">
                <a:solidFill>
                  <a:srgbClr val="333333"/>
                </a:solidFill>
                <a:highlight>
                  <a:srgbClr val="F2F2F1"/>
                </a:highlight>
                <a:latin typeface="Consolas" panose="020B0609020204030204" pitchFamily="49" charset="0"/>
              </a:rPr>
              <a:t>} </a:t>
            </a:r>
            <a:r>
              <a:rPr lang="en-US" i="1" dirty="0">
                <a:solidFill>
                  <a:srgbClr val="AAAAAA"/>
                </a:solidFill>
                <a:latin typeface="Consolas" panose="020B0609020204030204" pitchFamily="49" charset="0"/>
              </a:rPr>
              <a:t># Idiomatic</a:t>
            </a:r>
            <a:endParaRPr lang="en-US" dirty="0">
              <a:solidFill>
                <a:srgbClr val="333333"/>
              </a:solidFill>
              <a:latin typeface="Consolas" panose="020B0609020204030204" pitchFamily="49" charset="0"/>
            </a:endParaRPr>
          </a:p>
          <a:p>
            <a:endParaRPr lang="en-US" dirty="0">
              <a:solidFill>
                <a:srgbClr val="333333"/>
              </a:solidFill>
              <a:highlight>
                <a:srgbClr val="F2F2F1"/>
              </a:highlight>
              <a:latin typeface="Consolas" panose="020B0609020204030204" pitchFamily="49" charset="0"/>
            </a:endParaRPr>
          </a:p>
          <a:p>
            <a:br>
              <a:rPr lang="en-US" dirty="0">
                <a:solidFill>
                  <a:srgbClr val="333333"/>
                </a:solidFill>
                <a:latin typeface="Consolas" panose="020B0609020204030204" pitchFamily="49" charset="0"/>
              </a:rPr>
            </a:br>
            <a:endParaRPr lang="en-US" dirty="0"/>
          </a:p>
        </p:txBody>
      </p:sp>
    </p:spTree>
    <p:extLst>
      <p:ext uri="{BB962C8B-B14F-4D97-AF65-F5344CB8AC3E}">
        <p14:creationId xmlns:p14="http://schemas.microsoft.com/office/powerpoint/2010/main" val="1052118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Piping -or looping</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949637"/>
            <a:ext cx="8261350" cy="3418735"/>
          </a:xfrm>
        </p:spPr>
        <p:txBody>
          <a:bodyPr/>
          <a:lstStyle/>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Pass $</a:t>
            </a:r>
            <a:r>
              <a:rPr lang="en-US" i="1" dirty="0" err="1">
                <a:solidFill>
                  <a:srgbClr val="AAAAAA"/>
                </a:solidFill>
                <a:latin typeface="Consolas" panose="020B0609020204030204" pitchFamily="49" charset="0"/>
              </a:rPr>
              <a:t>db</a:t>
            </a:r>
            <a:r>
              <a:rPr lang="en-US" i="1" dirty="0">
                <a:solidFill>
                  <a:srgbClr val="AAAAAA"/>
                </a:solidFill>
                <a:latin typeface="Consolas" panose="020B0609020204030204" pitchFamily="49" charset="0"/>
              </a:rPr>
              <a:t> output to the Select-Object command, you can use anything but the format- commands multiple times</a:t>
            </a: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err="1">
                <a:solidFill>
                  <a:srgbClr val="AA3731"/>
                </a:solidFill>
                <a:latin typeface="Consolas" panose="020B0609020204030204" pitchFamily="49" charset="0"/>
              </a:rPr>
              <a:t>ForEach</a:t>
            </a:r>
            <a:r>
              <a:rPr lang="en-US" b="1" dirty="0">
                <a:solidFill>
                  <a:srgbClr val="AA3731"/>
                </a:solidFill>
                <a:latin typeface="Consolas" panose="020B0609020204030204" pitchFamily="49" charset="0"/>
              </a:rPr>
              <a:t>-Object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and </a:t>
            </a:r>
            <a:r>
              <a:rPr lang="en-US" i="1" dirty="0" err="1">
                <a:solidFill>
                  <a:srgbClr val="AAAAAA"/>
                </a:solidFill>
                <a:latin typeface="Consolas" panose="020B0609020204030204" pitchFamily="49" charset="0"/>
              </a:rPr>
              <a:t>foreach</a:t>
            </a:r>
            <a:r>
              <a:rPr lang="en-US" i="1" dirty="0">
                <a:solidFill>
                  <a:srgbClr val="AAAAAA"/>
                </a:solidFill>
                <a:latin typeface="Consolas" panose="020B0609020204030204" pitchFamily="49" charset="0"/>
              </a:rPr>
              <a:t> item, return the database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r>
              <a:rPr lang="en-US" dirty="0" err="1">
                <a:solidFill>
                  <a:srgbClr val="4B83CD"/>
                </a:solidFill>
                <a:latin typeface="Consolas" panose="020B0609020204030204" pitchFamily="49" charset="0"/>
              </a:rPr>
              <a:t>foreach</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in</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databases</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While Boolean condition do </a:t>
            </a:r>
            <a:r>
              <a:rPr lang="en-US" i="1" dirty="0" err="1">
                <a:solidFill>
                  <a:srgbClr val="AAAAAA"/>
                </a:solidFill>
                <a:latin typeface="Consolas" panose="020B0609020204030204" pitchFamily="49" charset="0"/>
              </a:rPr>
              <a:t>ScriptBlock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for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AB6526"/>
                </a:solidFill>
                <a:latin typeface="Consolas" panose="020B0609020204030204" pitchFamily="49" charset="0"/>
              </a:rPr>
              <a:t>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-le</a:t>
            </a:r>
            <a:r>
              <a:rPr lang="en-US" dirty="0">
                <a:solidFill>
                  <a:srgbClr val="333333"/>
                </a:solidFill>
                <a:latin typeface="Consolas" panose="020B0609020204030204" pitchFamily="49" charset="0"/>
              </a:rPr>
              <a:t> </a:t>
            </a:r>
            <a:r>
              <a:rPr lang="en-US" dirty="0">
                <a:solidFill>
                  <a:srgbClr val="AB6526"/>
                </a:solidFill>
                <a:latin typeface="Consolas" panose="020B0609020204030204" pitchFamily="49" charset="0"/>
              </a:rPr>
              <a:t>100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#0-99 display $</a:t>
            </a:r>
            <a:r>
              <a:rPr lang="en-US" i="1" dirty="0" err="1">
                <a:solidFill>
                  <a:srgbClr val="AAAAAA"/>
                </a:solidFill>
                <a:latin typeface="Consolas" panose="020B0609020204030204" pitchFamily="49" charset="0"/>
              </a:rPr>
              <a:t>i</a:t>
            </a:r>
            <a:r>
              <a:rPr lang="en-US" i="1" dirty="0">
                <a:solidFill>
                  <a:srgbClr val="AAAAAA"/>
                </a:solidFill>
                <a:latin typeface="Consolas" panose="020B0609020204030204" pitchFamily="49" charset="0"/>
              </a:rPr>
              <a:t> and increment it</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while $condition is $true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until</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until $condition is $true, I usually avoid this one. </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1155924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Pipe rules</a:t>
            </a:r>
          </a:p>
        </p:txBody>
      </p:sp>
      <p:sp>
        <p:nvSpPr>
          <p:cNvPr id="16" name="Content Placeholder 15">
            <a:extLst>
              <a:ext uri="{FF2B5EF4-FFF2-40B4-BE49-F238E27FC236}">
                <a16:creationId xmlns:a16="http://schemas.microsoft.com/office/drawing/2014/main" id="{6049CB82-1310-4316-8E3D-11E1EFED3CFD}"/>
              </a:ext>
            </a:extLst>
          </p:cNvPr>
          <p:cNvSpPr>
            <a:spLocks noGrp="1"/>
          </p:cNvSpPr>
          <p:nvPr>
            <p:ph sz="quarter" idx="12"/>
          </p:nvPr>
        </p:nvSpPr>
        <p:spPr>
          <a:xfrm>
            <a:off x="425450" y="824398"/>
            <a:ext cx="8261350" cy="448355"/>
          </a:xfrm>
        </p:spPr>
        <p:txBody>
          <a:bodyPr/>
          <a:lstStyle/>
          <a:p>
            <a:r>
              <a:rPr lang="en-US" dirty="0"/>
              <a:t>How does Stop-Process know?</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387516"/>
            <a:ext cx="8261350" cy="3418735"/>
          </a:xfrm>
        </p:spPr>
        <p:txBody>
          <a:bodyPr/>
          <a:lstStyle/>
          <a:p>
            <a:r>
              <a:rPr lang="en-US" b="1" dirty="0">
                <a:solidFill>
                  <a:srgbClr val="AA3731"/>
                </a:solidFill>
                <a:latin typeface="Consolas" panose="020B0609020204030204" pitchFamily="49" charset="0"/>
              </a:rPr>
              <a:t>Get-Process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Name </a:t>
            </a:r>
            <a:r>
              <a:rPr lang="en-US" dirty="0" err="1">
                <a:solidFill>
                  <a:srgbClr val="333333"/>
                </a:solidFill>
                <a:latin typeface="Consolas" panose="020B0609020204030204" pitchFamily="49" charset="0"/>
              </a:rPr>
              <a:t>powershell</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Stop-Process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WhatIf</a:t>
            </a:r>
            <a:endParaRPr lang="en-US" dirty="0">
              <a:solidFill>
                <a:srgbClr val="333333"/>
              </a:solidFill>
              <a:latin typeface="Consolas" panose="020B0609020204030204" pitchFamily="49" charset="0"/>
            </a:endParaRPr>
          </a:p>
          <a:p>
            <a:endParaRPr lang="en-US" dirty="0"/>
          </a:p>
          <a:p>
            <a:r>
              <a:rPr lang="en-US" dirty="0"/>
              <a:t>Parameter Binding </a:t>
            </a:r>
          </a:p>
          <a:p>
            <a:pPr marL="342900" indent="-342900">
              <a:buFont typeface="+mj-lt"/>
              <a:buAutoNum type="arabicPeriod"/>
            </a:pPr>
            <a:r>
              <a:rPr lang="en-US" dirty="0"/>
              <a:t>Bind parameter by Value with same Type (No Coercion)</a:t>
            </a:r>
          </a:p>
          <a:p>
            <a:pPr marL="342900" indent="-342900">
              <a:buFont typeface="+mj-lt"/>
              <a:buAutoNum type="arabicPeriod"/>
            </a:pPr>
            <a:r>
              <a:rPr lang="en-US" dirty="0"/>
              <a:t>Bind parameter by </a:t>
            </a:r>
            <a:r>
              <a:rPr lang="en-US" dirty="0" err="1"/>
              <a:t>PropertyName</a:t>
            </a:r>
            <a:r>
              <a:rPr lang="en-US" dirty="0"/>
              <a:t> with same Type (No Coercion)</a:t>
            </a:r>
          </a:p>
          <a:p>
            <a:pPr marL="342900" indent="-342900">
              <a:buFont typeface="+mj-lt"/>
              <a:buAutoNum type="arabicPeriod"/>
            </a:pPr>
            <a:r>
              <a:rPr lang="en-US" dirty="0"/>
              <a:t>Bind parameter by Value with type conversion (Coercion)</a:t>
            </a:r>
          </a:p>
          <a:p>
            <a:pPr marL="342900" indent="-342900">
              <a:buFont typeface="+mj-lt"/>
              <a:buAutoNum type="arabicPeriod"/>
            </a:pPr>
            <a:r>
              <a:rPr lang="en-US" dirty="0"/>
              <a:t>Bind parameter by </a:t>
            </a:r>
            <a:r>
              <a:rPr lang="en-US" dirty="0" err="1"/>
              <a:t>PropertyName</a:t>
            </a:r>
            <a:r>
              <a:rPr lang="en-US" dirty="0"/>
              <a:t> with type conversion (Coercion)</a:t>
            </a:r>
          </a:p>
          <a:p>
            <a:endParaRPr lang="en-US" dirty="0"/>
          </a:p>
          <a:p>
            <a:r>
              <a:rPr lang="en-US" dirty="0"/>
              <a:t>Thanks Boe Prox!</a:t>
            </a:r>
          </a:p>
          <a:p>
            <a:r>
              <a:rPr lang="en-US" dirty="0">
                <a:hlinkClick r:id="rId3"/>
              </a:rPr>
              <a:t>https://mcpmag.com/articles/2015/05/20/functions-that-support-the-pipeline.aspx</a:t>
            </a:r>
            <a:endParaRPr lang="en-US" dirty="0"/>
          </a:p>
          <a:p>
            <a:endParaRPr lang="en-US" dirty="0"/>
          </a:p>
        </p:txBody>
      </p:sp>
    </p:spTree>
    <p:extLst>
      <p:ext uri="{BB962C8B-B14F-4D97-AF65-F5344CB8AC3E}">
        <p14:creationId xmlns:p14="http://schemas.microsoft.com/office/powerpoint/2010/main" val="87884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17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Get-Member introspection</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41324" y="871618"/>
            <a:ext cx="8261350" cy="3418735"/>
          </a:xfrm>
        </p:spPr>
        <p:txBody>
          <a:bodyPr vert="horz" lIns="91440" tIns="45720" rIns="91440" bIns="45720" rtlCol="0" anchor="t">
            <a:noAutofit/>
          </a:bodyPr>
          <a:lstStyle/>
          <a:p>
            <a:r>
              <a:rPr lang="en-US" b="1" dirty="0">
                <a:solidFill>
                  <a:srgbClr val="AA3731"/>
                </a:solidFill>
                <a:latin typeface="Consolas" panose="020B0609020204030204" pitchFamily="49" charset="0"/>
              </a:rPr>
              <a:t>Connect-</a:t>
            </a:r>
            <a:r>
              <a:rPr lang="en-US" b="1" dirty="0" err="1">
                <a:solidFill>
                  <a:srgbClr val="AA3731"/>
                </a:solidFill>
                <a:latin typeface="Consolas" panose="020B0609020204030204" pitchFamily="49" charset="0"/>
              </a:rPr>
              <a:t>DbaSqlServer</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SqlInstance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localhost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br>
              <a:rPr lang="en-US" dirty="0">
                <a:solidFill>
                  <a:srgbClr val="333333"/>
                </a:solidFill>
                <a:latin typeface="Consolas" panose="020B0609020204030204" pitchFamily="49" charset="0"/>
              </a:rPr>
            </a:br>
            <a:r>
              <a:rPr lang="en-US" b="1" dirty="0">
                <a:solidFill>
                  <a:srgbClr val="AA3731"/>
                </a:solidFill>
                <a:latin typeface="Consolas" panose="020B0609020204030204" pitchFamily="49" charset="0"/>
              </a:rPr>
              <a:t>Get-Member</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MemberType</a:t>
            </a:r>
            <a:r>
              <a:rPr lang="en-US" dirty="0">
                <a:solidFill>
                  <a:srgbClr val="333333"/>
                </a:solidFill>
                <a:latin typeface="Consolas" panose="020B0609020204030204" pitchFamily="49" charset="0"/>
              </a:rPr>
              <a:t> Properties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Format-Wide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Column </a:t>
            </a:r>
            <a:r>
              <a:rPr lang="en-US" dirty="0">
                <a:solidFill>
                  <a:srgbClr val="AB6526"/>
                </a:solidFill>
                <a:latin typeface="Consolas" panose="020B0609020204030204" pitchFamily="49" charset="0"/>
              </a:rPr>
              <a:t>3</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p>
          <a:p>
            <a:endParaRPr lang="en-US" dirty="0"/>
          </a:p>
        </p:txBody>
      </p:sp>
      <p:pic>
        <p:nvPicPr>
          <p:cNvPr id="14" name="Picture 13">
            <a:extLst>
              <a:ext uri="{FF2B5EF4-FFF2-40B4-BE49-F238E27FC236}">
                <a16:creationId xmlns:a16="http://schemas.microsoft.com/office/drawing/2014/main" id="{A223D92A-8438-4C67-9849-F841ACB38B79}"/>
              </a:ext>
            </a:extLst>
          </p:cNvPr>
          <p:cNvPicPr>
            <a:picLocks noChangeAspect="1"/>
          </p:cNvPicPr>
          <p:nvPr/>
        </p:nvPicPr>
        <p:blipFill>
          <a:blip r:embed="rId3"/>
          <a:stretch>
            <a:fillRect/>
          </a:stretch>
        </p:blipFill>
        <p:spPr>
          <a:xfrm>
            <a:off x="521595" y="1626860"/>
            <a:ext cx="6961031" cy="3132872"/>
          </a:xfrm>
          <a:prstGeom prst="rect">
            <a:avLst/>
          </a:prstGeom>
        </p:spPr>
      </p:pic>
    </p:spTree>
    <p:extLst>
      <p:ext uri="{BB962C8B-B14F-4D97-AF65-F5344CB8AC3E}">
        <p14:creationId xmlns:p14="http://schemas.microsoft.com/office/powerpoint/2010/main" val="122266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Join-Object</a:t>
            </a:r>
            <a:endParaRPr lang="en-US" dirty="0"/>
          </a:p>
        </p:txBody>
      </p:sp>
      <p:sp>
        <p:nvSpPr>
          <p:cNvPr id="16" name="Content Placeholder 15">
            <a:extLst>
              <a:ext uri="{FF2B5EF4-FFF2-40B4-BE49-F238E27FC236}">
                <a16:creationId xmlns:a16="http://schemas.microsoft.com/office/drawing/2014/main" id="{6049CB82-1310-4316-8E3D-11E1EFED3CFD}"/>
              </a:ext>
            </a:extLst>
          </p:cNvPr>
          <p:cNvSpPr>
            <a:spLocks noGrp="1"/>
          </p:cNvSpPr>
          <p:nvPr>
            <p:ph sz="quarter" idx="12"/>
          </p:nvPr>
        </p:nvSpPr>
        <p:spPr>
          <a:xfrm>
            <a:off x="425450" y="978946"/>
            <a:ext cx="8261350" cy="448355"/>
          </a:xfrm>
        </p:spPr>
        <p:txBody>
          <a:bodyPr/>
          <a:lstStyle/>
          <a:p>
            <a:r>
              <a:rPr lang="en-US" dirty="0"/>
              <a:t>Wait, What?</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31800" y="1542064"/>
            <a:ext cx="8261350" cy="3418735"/>
          </a:xfrm>
        </p:spPr>
        <p:txBody>
          <a:bodyPr/>
          <a:lstStyle/>
          <a:p>
            <a:pPr marL="285750" indent="-285750">
              <a:buFont typeface="Arial" panose="020B0604020202020204" pitchFamily="34" charset="0"/>
              <a:buChar char="•"/>
            </a:pPr>
            <a:r>
              <a:rPr lang="en-US" sz="2400" dirty="0"/>
              <a:t>No </a:t>
            </a:r>
            <a:r>
              <a:rPr lang="en-US" sz="2400"/>
              <a:t>native Join-Object</a:t>
            </a:r>
            <a:r>
              <a:rPr lang="en-US" sz="2400" dirty="0"/>
              <a:t>.</a:t>
            </a:r>
          </a:p>
          <a:p>
            <a:pPr marL="285750" indent="-285750">
              <a:buFont typeface="Arial" panose="020B0604020202020204" pitchFamily="34" charset="0"/>
              <a:buChar char="•"/>
            </a:pPr>
            <a:r>
              <a:rPr lang="en-US" sz="2400"/>
              <a:t>Compare-Object </a:t>
            </a:r>
            <a:r>
              <a:rPr lang="en-US" sz="2400" dirty="0"/>
              <a:t>is good, but doesn’t suit.</a:t>
            </a:r>
          </a:p>
          <a:p>
            <a:pPr marL="285750" indent="-285750">
              <a:buFont typeface="Arial" panose="020B0604020202020204" pitchFamily="34" charset="0"/>
              <a:buChar char="•"/>
            </a:pPr>
            <a:r>
              <a:rPr lang="en-US" sz="2400" dirty="0"/>
              <a:t>PowerShell types are messy.</a:t>
            </a:r>
          </a:p>
          <a:p>
            <a:pPr marL="285750" indent="-285750">
              <a:buFont typeface="Arial" panose="020B0604020202020204" pitchFamily="34" charset="0"/>
              <a:buChar char="•"/>
            </a:pPr>
            <a:r>
              <a:rPr lang="en-US" sz="2400" dirty="0"/>
              <a:t>SQL Server is insanely good at this.</a:t>
            </a:r>
          </a:p>
        </p:txBody>
      </p:sp>
    </p:spTree>
    <p:extLst>
      <p:ext uri="{BB962C8B-B14F-4D97-AF65-F5344CB8AC3E}">
        <p14:creationId xmlns:p14="http://schemas.microsoft.com/office/powerpoint/2010/main" val="2097027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Where-Object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39788"/>
            <a:ext cx="8261350" cy="3418735"/>
          </a:xfrm>
        </p:spPr>
        <p:txBody>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PsItem</a:t>
            </a:r>
            <a:r>
              <a:rPr lang="en-US" b="1" dirty="0">
                <a:solidFill>
                  <a:srgbClr val="AA3731"/>
                </a:solidFill>
                <a:latin typeface="Consolas" panose="020B0609020204030204" pitchFamily="49" charset="0"/>
              </a:rPr>
              <a:t>.Databases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-Contains</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t>
            </a:r>
            <a:r>
              <a:rPr lang="en-US" dirty="0" err="1">
                <a:solidFill>
                  <a:srgbClr val="448C27"/>
                </a:solidFill>
                <a:latin typeface="Consolas" panose="020B0609020204030204" pitchFamily="49" charset="0"/>
              </a:rPr>
              <a:t>AdventureWorks</a:t>
            </a:r>
            <a:r>
              <a:rPr lang="en-US" dirty="0">
                <a:solidFill>
                  <a:srgbClr val="448C27"/>
                </a:solidFill>
                <a:latin typeface="Consolas" panose="020B0609020204030204" pitchFamily="49" charset="0"/>
              </a:rPr>
              <a:t>'</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Current item in pipeline like A wildcard</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-and like wildcard B, chain all you want.</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err="1">
                <a:solidFill>
                  <a:srgbClr val="AB6526"/>
                </a:solidFill>
                <a:latin typeface="Consolas" panose="020B0609020204030204" pitchFamily="49" charset="0"/>
              </a:rPr>
              <a:t>PsItem</a:t>
            </a:r>
            <a:r>
              <a:rPr lang="en-US" b="1" dirty="0" err="1">
                <a:solidFill>
                  <a:srgbClr val="AA3731"/>
                </a:solidFill>
                <a:latin typeface="Consolas" panose="020B0609020204030204" pitchFamily="49" charset="0"/>
              </a:rPr>
              <a:t>.Databases.Count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err="1">
                <a:solidFill>
                  <a:srgbClr val="AA3731"/>
                </a:solidFill>
                <a:latin typeface="Consolas" panose="020B0609020204030204" pitchFamily="49" charset="0"/>
              </a:rPr>
              <a:t>Logins.Count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Using $</a:t>
            </a:r>
            <a:r>
              <a:rPr lang="en-US" i="1" dirty="0" err="1">
                <a:solidFill>
                  <a:srgbClr val="AAAAAA"/>
                </a:solidFill>
                <a:latin typeface="Consolas" panose="020B0609020204030204" pitchFamily="49" charset="0"/>
              </a:rPr>
              <a:t>PsItem</a:t>
            </a:r>
            <a:r>
              <a:rPr lang="en-US" i="1" dirty="0">
                <a:solidFill>
                  <a:srgbClr val="AAAAAA"/>
                </a:solidFill>
                <a:latin typeface="Consolas" panose="020B0609020204030204" pitchFamily="49" charset="0"/>
              </a:rPr>
              <a:t> or $_ is interchangeable &gt;= ps3.0</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3320889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2C7B-A59D-457F-B9EF-92A10ABF7833}"/>
              </a:ext>
            </a:extLst>
          </p:cNvPr>
          <p:cNvSpPr>
            <a:spLocks noGrp="1"/>
          </p:cNvSpPr>
          <p:nvPr>
            <p:ph type="title"/>
          </p:nvPr>
        </p:nvSpPr>
        <p:spPr/>
        <p:txBody>
          <a:bodyPr/>
          <a:lstStyle/>
          <a:p>
            <a:r>
              <a:rPr lang="en-US" dirty="0"/>
              <a:t>PowerShell operators</a:t>
            </a:r>
          </a:p>
        </p:txBody>
      </p:sp>
      <p:sp>
        <p:nvSpPr>
          <p:cNvPr id="5" name="Content Placeholder 4">
            <a:extLst>
              <a:ext uri="{FF2B5EF4-FFF2-40B4-BE49-F238E27FC236}">
                <a16:creationId xmlns:a16="http://schemas.microsoft.com/office/drawing/2014/main" id="{413B3408-E646-4AA4-8187-C592608BDF94}"/>
              </a:ext>
            </a:extLst>
          </p:cNvPr>
          <p:cNvSpPr>
            <a:spLocks noGrp="1"/>
          </p:cNvSpPr>
          <p:nvPr>
            <p:ph sz="quarter" idx="12"/>
          </p:nvPr>
        </p:nvSpPr>
        <p:spPr>
          <a:xfrm>
            <a:off x="462427" y="812667"/>
            <a:ext cx="7367930" cy="448355"/>
          </a:xfrm>
        </p:spPr>
        <p:txBody>
          <a:bodyPr/>
          <a:lstStyle/>
          <a:p>
            <a:r>
              <a:rPr lang="en-US" dirty="0"/>
              <a:t>Think parameters</a:t>
            </a:r>
          </a:p>
        </p:txBody>
      </p:sp>
      <p:sp>
        <p:nvSpPr>
          <p:cNvPr id="6" name="Content Placeholder 5">
            <a:extLst>
              <a:ext uri="{FF2B5EF4-FFF2-40B4-BE49-F238E27FC236}">
                <a16:creationId xmlns:a16="http://schemas.microsoft.com/office/drawing/2014/main" id="{F7611172-3562-4143-AC5A-CD964FD899D0}"/>
              </a:ext>
            </a:extLst>
          </p:cNvPr>
          <p:cNvSpPr>
            <a:spLocks noGrp="1"/>
          </p:cNvSpPr>
          <p:nvPr>
            <p:ph sz="quarter" idx="13"/>
          </p:nvPr>
        </p:nvSpPr>
        <p:spPr>
          <a:xfrm>
            <a:off x="526822" y="1332670"/>
            <a:ext cx="7303535" cy="3080929"/>
          </a:xfrm>
        </p:spPr>
        <p:txBody>
          <a:bodyPr vert="horz" lIns="91440" tIns="45720" rIns="91440" bIns="45720" numCol="2" rtlCol="0" anchor="t">
            <a:noAutofit/>
          </a:bodyPr>
          <a:lstStyle/>
          <a:p>
            <a:pPr marL="285750" indent="-285750">
              <a:buFont typeface="Arial" panose="020B0604020202020204" pitchFamily="34" charset="0"/>
              <a:buChar char="•"/>
            </a:pPr>
            <a:r>
              <a:rPr lang="en-US" dirty="0"/>
              <a:t>-Contains</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-Is</a:t>
            </a:r>
          </a:p>
          <a:p>
            <a:pPr marL="285750" indent="-285750">
              <a:buFont typeface="Arial" panose="020B0604020202020204" pitchFamily="34" charset="0"/>
              <a:buChar char="•"/>
            </a:pPr>
            <a:r>
              <a:rPr lang="en-US" dirty="0"/>
              <a:t>-EQ </a:t>
            </a:r>
          </a:p>
          <a:p>
            <a:pPr marL="285750" indent="-285750">
              <a:buFont typeface="Arial" panose="020B0604020202020204" pitchFamily="34" charset="0"/>
              <a:buChar char="•"/>
            </a:pPr>
            <a:r>
              <a:rPr lang="en-US" dirty="0"/>
              <a:t>-GE</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-Like </a:t>
            </a:r>
          </a:p>
          <a:p>
            <a:pPr marL="285750" indent="-285750">
              <a:buFont typeface="Arial" panose="020B0604020202020204" pitchFamily="34" charset="0"/>
              <a:buChar char="•"/>
            </a:pPr>
            <a:r>
              <a:rPr lang="en-US" dirty="0"/>
              <a:t>-Match </a:t>
            </a:r>
          </a:p>
          <a:p>
            <a:pPr marL="285750" indent="-285750">
              <a:buFont typeface="Arial" panose="020B0604020202020204" pitchFamily="34" charset="0"/>
              <a:buChar char="•"/>
            </a:pPr>
            <a:r>
              <a:rPr lang="en-US" dirty="0"/>
              <a:t>-NE</a:t>
            </a:r>
          </a:p>
          <a:p>
            <a:pPr marL="285750" indent="-285750">
              <a:buFont typeface="Arial" panose="020B0604020202020204" pitchFamily="34" charset="0"/>
              <a:buChar char="•"/>
            </a:pPr>
            <a:r>
              <a:rPr lang="en-US" dirty="0"/>
              <a:t>-IsNot</a:t>
            </a:r>
          </a:p>
          <a:p>
            <a:pPr marL="285750" indent="-285750">
              <a:buFont typeface="Arial" panose="020B0604020202020204" pitchFamily="34" charset="0"/>
              <a:buChar char="•"/>
            </a:pPr>
            <a:r>
              <a:rPr lang="en-US" dirty="0"/>
              <a:t>-NotContains</a:t>
            </a:r>
          </a:p>
          <a:p>
            <a:pPr marL="285750" indent="-285750">
              <a:buFont typeface="Arial" panose="020B0604020202020204" pitchFamily="34" charset="0"/>
              <a:buChar char="•"/>
            </a:pPr>
            <a:r>
              <a:rPr lang="en-US" dirty="0"/>
              <a:t>-NotIn </a:t>
            </a:r>
          </a:p>
          <a:p>
            <a:pPr marL="285750" indent="-285750">
              <a:buFont typeface="Arial" panose="020B0604020202020204" pitchFamily="34" charset="0"/>
              <a:buChar char="•"/>
            </a:pPr>
            <a:r>
              <a:rPr lang="en-US" dirty="0"/>
              <a:t>-NotLike</a:t>
            </a:r>
          </a:p>
          <a:p>
            <a:pPr marL="285750" indent="-285750">
              <a:buFont typeface="Arial" panose="020B0604020202020204" pitchFamily="34" charset="0"/>
              <a:buChar char="•"/>
            </a:pPr>
            <a:r>
              <a:rPr lang="en-US" dirty="0"/>
              <a:t>-NotMatch</a:t>
            </a:r>
          </a:p>
          <a:p>
            <a:pPr marL="285750" indent="-285750">
              <a:buFont typeface="Arial" panose="020B0604020202020204" pitchFamily="34" charset="0"/>
              <a:buChar char="•"/>
            </a:pPr>
            <a:r>
              <a:rPr lang="en-US" dirty="0"/>
              <a:t>-And</a:t>
            </a:r>
          </a:p>
          <a:p>
            <a:pPr marL="285750" indent="-285750">
              <a:buFont typeface="Arial" panose="020B0604020202020204" pitchFamily="34" charset="0"/>
              <a:buChar char="•"/>
            </a:pPr>
            <a:r>
              <a:rPr lang="en-US" dirty="0"/>
              <a:t>-Or</a:t>
            </a:r>
          </a:p>
          <a:p>
            <a:pPr marL="285750" indent="-285750">
              <a:buFont typeface="Arial" panose="020B0604020202020204" pitchFamily="34" charset="0"/>
              <a:buChar char="•"/>
            </a:pPr>
            <a:r>
              <a:rPr lang="en-US" dirty="0"/>
              <a:t>-Not</a:t>
            </a:r>
          </a:p>
        </p:txBody>
      </p:sp>
    </p:spTree>
    <p:extLst>
      <p:ext uri="{BB962C8B-B14F-4D97-AF65-F5344CB8AC3E}">
        <p14:creationId xmlns:p14="http://schemas.microsoft.com/office/powerpoint/2010/main" val="202489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Group-Object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52667"/>
            <a:ext cx="8261350" cy="3418735"/>
          </a:xfrm>
        </p:spPr>
        <p:txBody>
          <a:bodyPr vert="horz" lIns="91440" tIns="45720" rIns="91440" bIns="45720" rtlCol="0" anchor="t">
            <a:noAutofit/>
          </a:bodyPr>
          <a:lstStyle/>
          <a:p>
            <a:r>
              <a:rPr lang="en-US" i="1" dirty="0">
                <a:solidFill>
                  <a:srgbClr val="AAAAAA"/>
                </a:solidFill>
                <a:latin typeface="Consolas" panose="020B0609020204030204" pitchFamily="49" charset="0"/>
              </a:rPr>
              <a:t># Return Database counts grouped by Owner.</a:t>
            </a:r>
            <a:br>
              <a:rPr lang="en-US" dirty="0">
                <a:solidFill>
                  <a:schemeClr val="tx1"/>
                </a:solidFill>
                <a:latin typeface="+mn-ea"/>
                <a:cs typeface="+mn-ea"/>
              </a:rPr>
            </a:br>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 </a:t>
            </a:r>
            <a:r>
              <a:rPr lang="en-US" b="1" dirty="0">
                <a:solidFill>
                  <a:srgbClr val="AA3731"/>
                </a:solidFill>
                <a:latin typeface="Consolas" panose="020B0609020204030204" pitchFamily="49" charset="0"/>
              </a:rPr>
              <a:t>Group-Object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Owner</a:t>
            </a: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Return database counts grouped by Compatibility Level.</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Group CompatibilityLevel</a:t>
            </a:r>
          </a:p>
          <a:p>
            <a:endParaRPr lang="en-US" dirty="0">
              <a:solidFill>
                <a:srgbClr val="333333"/>
              </a:solidFill>
              <a:latin typeface="Consolas" panose="020B0609020204030204" pitchFamily="49" charset="0"/>
            </a:endParaRPr>
          </a:p>
          <a:p>
            <a:r>
              <a:rPr lang="en-US" i="1" dirty="0">
                <a:solidFill>
                  <a:srgbClr val="AAAAAA"/>
                </a:solidFill>
                <a:latin typeface="Consolas" panose="020B0609020204030204" pitchFamily="49" charset="0"/>
              </a:rPr>
              <a:t>-- Group-Object is somewhat equivalent to</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select</a:t>
            </a:r>
            <a:r>
              <a:rPr lang="en-US" dirty="0">
                <a:solidFill>
                  <a:srgbClr val="333333"/>
                </a:solidFill>
                <a:latin typeface="Consolas" panose="020B0609020204030204" pitchFamily="49" charset="0"/>
              </a:rPr>
              <a:t> 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Name</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COUNT</a:t>
            </a:r>
            <a:r>
              <a:rPr lang="en-US" dirty="0">
                <a:solidFill>
                  <a:srgbClr val="333333"/>
                </a:solidFill>
                <a:latin typeface="Consolas" panose="020B0609020204030204" pitchFamily="49" charset="0"/>
              </a:rPr>
              <a:t>(col)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Count, AllColumValuesAsXML</a:t>
            </a:r>
          </a:p>
          <a:p>
            <a:r>
              <a:rPr lang="en-US" dirty="0">
                <a:solidFill>
                  <a:srgbClr val="4B83CD"/>
                </a:solidFill>
                <a:latin typeface="Consolas" panose="020B0609020204030204" pitchFamily="49" charset="0"/>
              </a:rPr>
              <a:t>FROM</a:t>
            </a:r>
            <a:r>
              <a:rPr lang="en-US" dirty="0">
                <a:solidFill>
                  <a:srgbClr val="333333"/>
                </a:solidFill>
                <a:latin typeface="Consolas" panose="020B0609020204030204" pitchFamily="49" charset="0"/>
              </a:rPr>
              <a:t> tbl </a:t>
            </a:r>
          </a:p>
          <a:p>
            <a:r>
              <a:rPr lang="en-US" dirty="0">
                <a:solidFill>
                  <a:srgbClr val="4B83CD"/>
                </a:solidFill>
                <a:latin typeface="Consolas" panose="020B0609020204030204" pitchFamily="49" charset="0"/>
              </a:rPr>
              <a:t>group by</a:t>
            </a:r>
            <a:r>
              <a:rPr lang="en-US" dirty="0">
                <a:solidFill>
                  <a:srgbClr val="333333"/>
                </a:solidFill>
                <a:latin typeface="Consolas" panose="020B0609020204030204" pitchFamily="49" charset="0"/>
              </a:rPr>
              <a:t> col </a:t>
            </a:r>
          </a:p>
          <a:p>
            <a:r>
              <a:rPr lang="en-US" i="1" dirty="0">
                <a:solidFill>
                  <a:srgbClr val="AAAAAA"/>
                </a:solidFill>
                <a:latin typeface="Consolas" panose="020B0609020204030204" pitchFamily="49" charset="0"/>
              </a:rPr>
              <a:t>-- But works on objects</a:t>
            </a:r>
            <a:endParaRPr lang="en-US" dirty="0">
              <a:solidFill>
                <a:srgbClr val="333333"/>
              </a:solidFill>
              <a:latin typeface="Consolas" panose="020B0609020204030204" pitchFamily="49" charset="0"/>
            </a:endParaRP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476556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Sort-Object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425450" y="1078424"/>
            <a:ext cx="8261350" cy="3418735"/>
          </a:xfrm>
        </p:spPr>
        <p:txBody>
          <a:bodyPr/>
          <a:lstStyle/>
          <a:p>
            <a:r>
              <a:rPr lang="en-US" i="1" dirty="0">
                <a:solidFill>
                  <a:srgbClr val="AAAAAA"/>
                </a:solidFill>
                <a:latin typeface="Consolas" panose="020B0609020204030204" pitchFamily="49" charset="0"/>
              </a:rPr>
              <a:t># Default sorting of jobs, pretty meh</a:t>
            </a: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Get most recent ran jobs first</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LastRunDate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Descending</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Guess what this will do?</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OwnerLoginName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Unique</a:t>
            </a: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12971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Finish line: 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425450" y="1092129"/>
            <a:ext cx="8261350" cy="3368929"/>
          </a:xfrm>
        </p:spPr>
        <p:txBody>
          <a:bodyPr/>
          <a:lstStyle/>
          <a:p>
            <a:pPr marL="285750" indent="-285750">
              <a:buFont typeface="Arial" panose="020B0604020202020204" pitchFamily="34" charset="0"/>
              <a:buChar char="•"/>
            </a:pPr>
            <a:r>
              <a:rPr lang="en-US" sz="2400" dirty="0"/>
              <a:t>Properties may be truncated</a:t>
            </a:r>
          </a:p>
          <a:p>
            <a:pPr marL="285750" indent="-285750">
              <a:buFont typeface="Arial" panose="020B0604020202020204" pitchFamily="34" charset="0"/>
              <a:buChar char="•"/>
            </a:pPr>
            <a:r>
              <a:rPr lang="en-US" sz="2400" dirty="0"/>
              <a:t>Properties re-arranged from your expectations</a:t>
            </a:r>
          </a:p>
          <a:p>
            <a:pPr marL="285750" indent="-285750">
              <a:buFont typeface="Arial" panose="020B0604020202020204" pitchFamily="34" charset="0"/>
              <a:buChar char="•"/>
            </a:pPr>
            <a:r>
              <a:rPr lang="en-US" sz="2400" dirty="0"/>
              <a:t>Total count of properties displayed change</a:t>
            </a:r>
          </a:p>
          <a:p>
            <a:pPr marL="285750" indent="-285750">
              <a:buFont typeface="Arial" panose="020B0604020202020204" pitchFamily="34" charset="0"/>
              <a:buChar char="•"/>
            </a:pPr>
            <a:r>
              <a:rPr lang="en-US" sz="2400" dirty="0"/>
              <a:t>Output you expect missing</a:t>
            </a:r>
          </a:p>
          <a:p>
            <a:pPr marL="285750" indent="-285750">
              <a:buFont typeface="Arial" panose="020B0604020202020204" pitchFamily="34" charset="0"/>
              <a:buChar char="•"/>
            </a:pPr>
            <a:r>
              <a:rPr lang="en-US" sz="2400" dirty="0"/>
              <a:t>Output in an unexpected order</a:t>
            </a:r>
          </a:p>
          <a:p>
            <a:pPr marL="285750" indent="-285750">
              <a:buFont typeface="Arial" panose="020B0604020202020204" pitchFamily="34" charset="0"/>
              <a:buChar char="•"/>
            </a:pPr>
            <a:r>
              <a:rPr lang="en-US" sz="2400" dirty="0"/>
              <a:t>Output mixed with other colors, warnings, errors, debug messages, etc.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333333"/>
              </a:solidFill>
              <a:latin typeface="Consolas" panose="020B060902020403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7004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425450" y="1208038"/>
            <a:ext cx="8261350" cy="3368929"/>
          </a:xfrm>
        </p:spPr>
        <p:txBody>
          <a:bodyPr/>
          <a:lstStyle/>
          <a:p>
            <a:pPr marL="285750" indent="-285750">
              <a:buFont typeface="Arial" panose="020B0604020202020204" pitchFamily="34" charset="0"/>
              <a:buChar char="•"/>
            </a:pPr>
            <a:r>
              <a:rPr lang="en-US" sz="2400" dirty="0"/>
              <a:t>Streams – Host, Output, Verbose, Error, Warning…</a:t>
            </a:r>
          </a:p>
          <a:p>
            <a:pPr marL="285750" indent="-285750">
              <a:buFont typeface="Arial" panose="020B0604020202020204" pitchFamily="34" charset="0"/>
              <a:buChar char="•"/>
            </a:pPr>
            <a:r>
              <a:rPr lang="en-US" sz="2400" dirty="0"/>
              <a:t>Console Host</a:t>
            </a:r>
          </a:p>
          <a:p>
            <a:pPr marL="285750" indent="-285750">
              <a:buFont typeface="Arial" panose="020B0604020202020204" pitchFamily="34" charset="0"/>
              <a:buChar char="•"/>
            </a:pPr>
            <a:r>
              <a:rPr lang="en-US" sz="2400" dirty="0"/>
              <a:t>Console Size</a:t>
            </a:r>
          </a:p>
          <a:p>
            <a:pPr marL="285750" indent="-285750">
              <a:buFont typeface="Arial" panose="020B0604020202020204" pitchFamily="34" charset="0"/>
              <a:buChar char="•"/>
            </a:pPr>
            <a:r>
              <a:rPr lang="en-US" sz="2400"/>
              <a:t>Object </a:t>
            </a:r>
            <a:r>
              <a:rPr lang="en-US" sz="2400" dirty="0"/>
              <a:t>Properties Projected</a:t>
            </a:r>
          </a:p>
          <a:p>
            <a:pPr marL="285750" indent="-285750">
              <a:buFont typeface="Arial" panose="020B0604020202020204" pitchFamily="34" charset="0"/>
              <a:buChar char="•"/>
            </a:pPr>
            <a:r>
              <a:rPr lang="en-US" sz="2400" dirty="0"/>
              <a:t>PowerShell Version</a:t>
            </a:r>
          </a:p>
          <a:p>
            <a:pPr marL="285750" indent="-285750">
              <a:buFont typeface="Arial" panose="020B0604020202020204" pitchFamily="34" charset="0"/>
              <a:buChar char="•"/>
            </a:pPr>
            <a:r>
              <a:rPr lang="en-US" sz="2400" dirty="0"/>
              <a:t>*.format.ps1xml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333333"/>
              </a:solidFill>
              <a:latin typeface="Consolas" panose="020B060902020403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1210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Forcing output</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425450" y="994602"/>
            <a:ext cx="8261350" cy="3074310"/>
          </a:xfrm>
        </p:spPr>
        <p:txBody>
          <a:bodyPr vert="horz" lIns="91440" tIns="45720" rIns="91440" bIns="45720" rtlCol="0" anchor="t">
            <a:noAutofit/>
          </a:bodyPr>
          <a:lstStyle/>
          <a:p>
            <a:r>
              <a:rPr lang="en-US" dirty="0"/>
              <a:t># When you write:</a:t>
            </a:r>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p>
          <a:p>
            <a:endParaRPr lang="en-US" dirty="0"/>
          </a:p>
          <a:p>
            <a:r>
              <a:rPr lang="en-US" dirty="0"/>
              <a:t># It’s really more like:</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Out-Default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Out-Host</a:t>
            </a:r>
          </a:p>
          <a:p>
            <a:endParaRPr lang="en-US" b="1" dirty="0">
              <a:solidFill>
                <a:srgbClr val="AA3731"/>
              </a:solidFill>
              <a:latin typeface="Consolas" panose="020B0609020204030204" pitchFamily="49" charset="0"/>
            </a:endParaRPr>
          </a:p>
          <a:p>
            <a:r>
              <a:rPr lang="en-US" i="1" dirty="0">
                <a:solidFill>
                  <a:srgbClr val="AAAAAA"/>
                </a:solidFill>
                <a:latin typeface="Consolas" panose="020B0609020204030204" pitchFamily="49" charset="0"/>
              </a:rPr>
              <a:t># When you are not interested in any junk.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Error[0]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select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Format-List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Force</a:t>
            </a:r>
          </a:p>
          <a:p>
            <a:endParaRPr lang="en-US" dirty="0"/>
          </a:p>
        </p:txBody>
      </p:sp>
    </p:spTree>
    <p:extLst>
      <p:ext uri="{BB962C8B-B14F-4D97-AF65-F5344CB8AC3E}">
        <p14:creationId xmlns:p14="http://schemas.microsoft.com/office/powerpoint/2010/main" val="2505618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Bonus: SQL Variables in PowerShell</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457200" y="1546693"/>
            <a:ext cx="8261350" cy="1386289"/>
          </a:xfrm>
        </p:spPr>
        <p:txBody>
          <a:bodyPr vert="horz" lIns="91440" tIns="45720" rIns="91440" bIns="45720" rtlCol="0" anchor="t">
            <a:noAutofit/>
          </a:bodyPr>
          <a:lstStyle/>
          <a:p>
            <a:r>
              <a:rPr lang="en-US" dirty="0">
                <a:solidFill>
                  <a:srgbClr val="8B0000"/>
                </a:solidFill>
                <a:latin typeface="Consolas" panose="020B0609020204030204" pitchFamily="49" charset="0"/>
              </a:rPr>
              <a:t>$</a:t>
            </a:r>
            <a:r>
              <a:rPr lang="en-US" dirty="0" err="1">
                <a:solidFill>
                  <a:srgbClr val="8B0000"/>
                </a:solidFill>
                <a:latin typeface="Consolas" panose="020B0609020204030204" pitchFamily="49" charset="0"/>
              </a:rPr>
              <a:t>sql</a:t>
            </a:r>
            <a:r>
              <a:rPr lang="en-US" dirty="0">
                <a:solidFill>
                  <a:srgbClr val="000000"/>
                </a:solidFill>
                <a:latin typeface="Consolas" panose="020B0609020204030204" pitchFamily="49" charset="0"/>
              </a:rPr>
              <a:t> </a:t>
            </a:r>
            <a:r>
              <a:rPr lang="en-US" dirty="0">
                <a:solidFill>
                  <a:srgbClr val="00008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"SELECT  SERVERPROPERTY('</a:t>
            </a:r>
            <a:r>
              <a:rPr lang="en-US" dirty="0" err="1">
                <a:solidFill>
                  <a:srgbClr val="FF0000"/>
                </a:solidFill>
                <a:latin typeface="Consolas" panose="020B0609020204030204" pitchFamily="49" charset="0"/>
              </a:rPr>
              <a:t>MachineName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ComputerName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ISNULL(SERVERPROPERTY('InstanceName'), 'MSSQLSERVER') AS</a:t>
            </a:r>
          </a:p>
          <a:p>
            <a:r>
              <a:rPr lang="en-US" dirty="0">
                <a:solidFill>
                  <a:srgbClr val="FF0000"/>
                </a:solidFill>
                <a:latin typeface="Consolas" panose="020B0609020204030204" pitchFamily="49" charset="0"/>
              </a:rPr>
              <a:t>        InstanceName, SERVERPROPERTY('</a:t>
            </a:r>
            <a:r>
              <a:rPr lang="en-US" dirty="0" err="1">
                <a:solidFill>
                  <a:srgbClr val="FF0000"/>
                </a:solidFill>
                <a:latin typeface="Consolas" panose="020B0609020204030204" pitchFamily="49" charset="0"/>
              </a:rPr>
              <a:t>ServerName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SqlInstance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t.session_id</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Spid</a:t>
            </a:r>
            <a:r>
              <a:rPr lang="en-US" dirty="0">
                <a:solidFill>
                  <a:srgbClr val="FF0000"/>
                </a:solidFill>
                <a:latin typeface="Consolas" panose="020B0609020204030204" pitchFamily="49" charset="0"/>
              </a:rPr>
              <a:t> from </a:t>
            </a:r>
            <a:r>
              <a:rPr lang="en-US" dirty="0">
                <a:solidFill>
                  <a:srgbClr val="8B0000"/>
                </a:solidFill>
                <a:latin typeface="Consolas" panose="020B0609020204030204" pitchFamily="49" charset="0"/>
              </a:rPr>
              <a:t>$table</a:t>
            </a:r>
            <a:r>
              <a:rPr lang="en-US" dirty="0">
                <a:solidFill>
                  <a:srgbClr val="FF0000"/>
                </a:solidFill>
                <a:latin typeface="Consolas" panose="020B0609020204030204" pitchFamily="49" charset="0"/>
              </a:rPr>
              <a:t> </a:t>
            </a:r>
            <a:r>
              <a:rPr lang="en-US" dirty="0">
                <a:solidFill>
                  <a:srgbClr val="8B0000"/>
                </a:solidFill>
                <a:latin typeface="Consolas" panose="020B0609020204030204" pitchFamily="49" charset="0"/>
              </a:rPr>
              <a:t>$where</a:t>
            </a:r>
            <a:r>
              <a:rPr lang="en-US" dirty="0">
                <a:solidFill>
                  <a:srgbClr val="FF0000"/>
                </a:solidFill>
                <a:latin typeface="Consolas" panose="020B0609020204030204" pitchFamily="49" charset="0"/>
              </a:rPr>
              <a:t>"</a:t>
            </a:r>
            <a:endParaRPr lang="en-US" dirty="0"/>
          </a:p>
        </p:txBody>
      </p:sp>
    </p:spTree>
    <p:extLst>
      <p:ext uri="{BB962C8B-B14F-4D97-AF65-F5344CB8AC3E}">
        <p14:creationId xmlns:p14="http://schemas.microsoft.com/office/powerpoint/2010/main" val="68010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667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PowerShell vs. T-SQL</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t>Know when to say when</a:t>
            </a:r>
          </a:p>
        </p:txBody>
      </p:sp>
    </p:spTree>
    <p:extLst>
      <p:ext uri="{BB962C8B-B14F-4D97-AF65-F5344CB8AC3E}">
        <p14:creationId xmlns:p14="http://schemas.microsoft.com/office/powerpoint/2010/main" val="4063039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83460"/>
            <a:ext cx="8242300" cy="3651294"/>
          </a:xfrm>
        </p:spPr>
        <p:txBody>
          <a:bodyPr/>
          <a:lstStyle/>
          <a:p>
            <a:pPr>
              <a:lnSpc>
                <a:spcPct val="150000"/>
              </a:lnSpc>
            </a:pPr>
            <a:r>
              <a:rPr lang="en-US" dirty="0"/>
              <a:t>Many instances </a:t>
            </a:r>
          </a:p>
          <a:p>
            <a:pPr>
              <a:lnSpc>
                <a:spcPct val="150000"/>
              </a:lnSpc>
            </a:pPr>
            <a:r>
              <a:rPr lang="en-US" dirty="0"/>
              <a:t>… or just one ;)</a:t>
            </a:r>
          </a:p>
          <a:p>
            <a:pPr lvl="3">
              <a:lnSpc>
                <a:spcPct val="150000"/>
              </a:lnSpc>
            </a:pPr>
            <a:r>
              <a:rPr lang="en-US" sz="1600" dirty="0"/>
              <a:t>Multiple databases</a:t>
            </a:r>
          </a:p>
          <a:p>
            <a:pPr lvl="3">
              <a:lnSpc>
                <a:spcPct val="150000"/>
              </a:lnSpc>
            </a:pPr>
            <a:r>
              <a:rPr lang="en-US" sz="1600" dirty="0"/>
              <a:t>Multiple tables</a:t>
            </a:r>
          </a:p>
          <a:p>
            <a:pPr lvl="3">
              <a:lnSpc>
                <a:spcPct val="150000"/>
              </a:lnSpc>
            </a:pPr>
            <a:r>
              <a:rPr lang="en-US" sz="1600" dirty="0"/>
              <a:t>Multiple logins</a:t>
            </a:r>
          </a:p>
          <a:p>
            <a:pPr lvl="3">
              <a:lnSpc>
                <a:spcPct val="150000"/>
              </a:lnSpc>
            </a:pPr>
            <a:r>
              <a:rPr lang="en-US" sz="1600" dirty="0"/>
              <a:t>Multiple jobs</a:t>
            </a:r>
          </a:p>
          <a:p>
            <a:pPr lvl="3">
              <a:lnSpc>
                <a:spcPct val="150000"/>
              </a:lnSpc>
            </a:pPr>
            <a:r>
              <a:rPr lang="en-US" sz="1600" dirty="0"/>
              <a:t>Multiple everything</a:t>
            </a:r>
          </a:p>
          <a:p>
            <a:pPr>
              <a:lnSpc>
                <a:spcPct val="150000"/>
              </a:lnSpc>
            </a:pPr>
            <a:r>
              <a:rPr lang="en-US" dirty="0"/>
              <a:t>Instead of </a:t>
            </a:r>
            <a:r>
              <a:rPr lang="en-US" dirty="0" err="1"/>
              <a:t>sp_MSforeachdb</a:t>
            </a:r>
            <a:r>
              <a:rPr lang="en-US" dirty="0"/>
              <a:t> or </a:t>
            </a:r>
            <a:r>
              <a:rPr lang="en-US" dirty="0" err="1"/>
              <a:t>sp_MSforeachtable</a:t>
            </a:r>
            <a:endParaRPr lang="en-US" dirty="0"/>
          </a:p>
          <a:p>
            <a:pPr lvl="3">
              <a:lnSpc>
                <a:spcPct val="150000"/>
              </a:lnSpc>
            </a:pPr>
            <a:endParaRPr lang="en-US" dirty="0"/>
          </a:p>
          <a:p>
            <a:pPr lvl="3">
              <a:lnSpc>
                <a:spcPct val="150000"/>
              </a:lnSpc>
            </a:pPr>
            <a:endParaRPr lang="en-US" sz="2400" dirty="0"/>
          </a:p>
        </p:txBody>
      </p:sp>
      <p:sp>
        <p:nvSpPr>
          <p:cNvPr id="2" name="Title 1"/>
          <p:cNvSpPr>
            <a:spLocks noGrp="1"/>
          </p:cNvSpPr>
          <p:nvPr>
            <p:ph type="title"/>
          </p:nvPr>
        </p:nvSpPr>
        <p:spPr/>
        <p:txBody>
          <a:bodyPr/>
          <a:lstStyle/>
          <a:p>
            <a:r>
              <a:rPr lang="en-US" dirty="0"/>
              <a:t>When to use PowerShell </a:t>
            </a:r>
          </a:p>
        </p:txBody>
      </p:sp>
    </p:spTree>
    <p:extLst>
      <p:ext uri="{BB962C8B-B14F-4D97-AF65-F5344CB8AC3E}">
        <p14:creationId xmlns:p14="http://schemas.microsoft.com/office/powerpoint/2010/main" val="41784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242300" cy="3651294"/>
          </a:xfrm>
        </p:spPr>
        <p:txBody>
          <a:bodyPr/>
          <a:lstStyle/>
          <a:p>
            <a:pPr>
              <a:lnSpc>
                <a:spcPct val="150000"/>
              </a:lnSpc>
            </a:pPr>
            <a:r>
              <a:rPr lang="en-US" sz="1600" dirty="0"/>
              <a:t>Developing for different SQL Server versions</a:t>
            </a:r>
          </a:p>
          <a:p>
            <a:pPr lvl="2">
              <a:lnSpc>
                <a:spcPct val="150000"/>
              </a:lnSpc>
            </a:pPr>
            <a:r>
              <a:rPr lang="en-US" sz="1600" dirty="0"/>
              <a:t>No need to know underlying tables between versions</a:t>
            </a:r>
          </a:p>
          <a:p>
            <a:pPr>
              <a:lnSpc>
                <a:spcPct val="150000"/>
              </a:lnSpc>
            </a:pPr>
            <a:r>
              <a:rPr lang="en-US" sz="1600" dirty="0"/>
              <a:t>Performing tasks in SQL Server Configuration Manager</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SQL Server</a:t>
            </a:r>
          </a:p>
        </p:txBody>
      </p:sp>
      <p:pic>
        <p:nvPicPr>
          <p:cNvPr id="5" name="Picture 4">
            <a:extLst>
              <a:ext uri="{FF2B5EF4-FFF2-40B4-BE49-F238E27FC236}">
                <a16:creationId xmlns:a16="http://schemas.microsoft.com/office/drawing/2014/main" id="{0F3086C1-A871-4343-B596-AB2C78B64201}"/>
              </a:ext>
            </a:extLst>
          </p:cNvPr>
          <p:cNvPicPr>
            <a:picLocks noChangeAspect="1"/>
          </p:cNvPicPr>
          <p:nvPr/>
        </p:nvPicPr>
        <p:blipFill>
          <a:blip r:embed="rId3"/>
          <a:stretch>
            <a:fillRect/>
          </a:stretch>
        </p:blipFill>
        <p:spPr>
          <a:xfrm>
            <a:off x="2830979" y="2349154"/>
            <a:ext cx="3469342" cy="2493819"/>
          </a:xfrm>
          <a:prstGeom prst="rect">
            <a:avLst/>
          </a:prstGeom>
        </p:spPr>
      </p:pic>
    </p:spTree>
    <p:extLst>
      <p:ext uri="{BB962C8B-B14F-4D97-AF65-F5344CB8AC3E}">
        <p14:creationId xmlns:p14="http://schemas.microsoft.com/office/powerpoint/2010/main" val="39333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242300" cy="3552683"/>
          </a:xfrm>
        </p:spPr>
        <p:txBody>
          <a:bodyPr/>
          <a:lstStyle/>
          <a:p>
            <a:pPr>
              <a:lnSpc>
                <a:spcPct val="150000"/>
              </a:lnSpc>
            </a:pPr>
            <a:r>
              <a:rPr lang="en-US" dirty="0"/>
              <a:t>Performing related Windows administrative tasks</a:t>
            </a:r>
          </a:p>
          <a:p>
            <a:pPr lvl="2">
              <a:lnSpc>
                <a:spcPct val="150000"/>
              </a:lnSpc>
            </a:pPr>
            <a:r>
              <a:rPr lang="en-US" sz="1600" dirty="0"/>
              <a:t>Certificate Management</a:t>
            </a:r>
          </a:p>
          <a:p>
            <a:pPr lvl="2">
              <a:lnSpc>
                <a:spcPct val="150000"/>
              </a:lnSpc>
            </a:pPr>
            <a:r>
              <a:rPr lang="en-US" sz="1600" dirty="0"/>
              <a:t>Registry access</a:t>
            </a:r>
          </a:p>
          <a:p>
            <a:pPr lvl="2">
              <a:lnSpc>
                <a:spcPct val="150000"/>
              </a:lnSpc>
            </a:pPr>
            <a:r>
              <a:rPr lang="en-US" sz="1600" dirty="0"/>
              <a:t>Active Directory</a:t>
            </a:r>
          </a:p>
          <a:p>
            <a:pPr lvl="3">
              <a:lnSpc>
                <a:spcPct val="150000"/>
              </a:lnSpc>
            </a:pPr>
            <a:r>
              <a:rPr lang="en-US" sz="1600" dirty="0"/>
              <a:t>Service Principal Names (SPNs)</a:t>
            </a:r>
          </a:p>
          <a:p>
            <a:pPr lvl="2">
              <a:lnSpc>
                <a:spcPct val="150000"/>
              </a:lnSpc>
            </a:pPr>
            <a:r>
              <a:rPr lang="en-US" sz="1600" dirty="0"/>
              <a:t>Event Viewer</a:t>
            </a:r>
          </a:p>
          <a:p>
            <a:pPr lvl="2">
              <a:lnSpc>
                <a:spcPct val="150000"/>
              </a:lnSpc>
            </a:pPr>
            <a:r>
              <a:rPr lang="en-US" sz="1600" dirty="0"/>
              <a:t>Power Plans</a:t>
            </a:r>
          </a:p>
          <a:p>
            <a:pPr lvl="2">
              <a:lnSpc>
                <a:spcPct val="150000"/>
              </a:lnSpc>
            </a:pPr>
            <a:r>
              <a:rPr lang="en-US" sz="1600" dirty="0"/>
              <a:t>Filesystem</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Windows</a:t>
            </a:r>
          </a:p>
        </p:txBody>
      </p:sp>
      <p:pic>
        <p:nvPicPr>
          <p:cNvPr id="4" name="Picture 3">
            <a:extLst>
              <a:ext uri="{FF2B5EF4-FFF2-40B4-BE49-F238E27FC236}">
                <a16:creationId xmlns:a16="http://schemas.microsoft.com/office/drawing/2014/main" id="{4B316182-E20F-4C1E-9ECF-8855A910417A}"/>
              </a:ext>
            </a:extLst>
          </p:cNvPr>
          <p:cNvPicPr>
            <a:picLocks noChangeAspect="1"/>
          </p:cNvPicPr>
          <p:nvPr/>
        </p:nvPicPr>
        <p:blipFill>
          <a:blip r:embed="rId3"/>
          <a:stretch>
            <a:fillRect/>
          </a:stretch>
        </p:blipFill>
        <p:spPr>
          <a:xfrm>
            <a:off x="5138788" y="1826211"/>
            <a:ext cx="3277057" cy="2476846"/>
          </a:xfrm>
          <a:prstGeom prst="rect">
            <a:avLst/>
          </a:prstGeom>
        </p:spPr>
      </p:pic>
    </p:spTree>
    <p:extLst>
      <p:ext uri="{BB962C8B-B14F-4D97-AF65-F5344CB8AC3E}">
        <p14:creationId xmlns:p14="http://schemas.microsoft.com/office/powerpoint/2010/main" val="398414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the Filesystem</a:t>
            </a:r>
          </a:p>
        </p:txBody>
      </p:sp>
      <p:pic>
        <p:nvPicPr>
          <p:cNvPr id="5" name="Picture 4">
            <a:extLst>
              <a:ext uri="{FF2B5EF4-FFF2-40B4-BE49-F238E27FC236}">
                <a16:creationId xmlns:a16="http://schemas.microsoft.com/office/drawing/2014/main" id="{9B2F1053-79F4-48DC-A8C6-3D3F5E83D692}"/>
              </a:ext>
            </a:extLst>
          </p:cNvPr>
          <p:cNvPicPr>
            <a:picLocks noChangeAspect="1"/>
          </p:cNvPicPr>
          <p:nvPr/>
        </p:nvPicPr>
        <p:blipFill>
          <a:blip r:embed="rId3"/>
          <a:stretch>
            <a:fillRect/>
          </a:stretch>
        </p:blipFill>
        <p:spPr>
          <a:xfrm>
            <a:off x="1870762" y="1004047"/>
            <a:ext cx="4861658" cy="3742740"/>
          </a:xfrm>
          <a:prstGeom prst="rect">
            <a:avLst/>
          </a:prstGeom>
        </p:spPr>
      </p:pic>
    </p:spTree>
    <p:extLst>
      <p:ext uri="{BB962C8B-B14F-4D97-AF65-F5344CB8AC3E}">
        <p14:creationId xmlns:p14="http://schemas.microsoft.com/office/powerpoint/2010/main" val="1949534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regex</a:t>
            </a:r>
          </a:p>
        </p:txBody>
      </p:sp>
      <p:pic>
        <p:nvPicPr>
          <p:cNvPr id="3" name="Picture 2">
            <a:extLst>
              <a:ext uri="{FF2B5EF4-FFF2-40B4-BE49-F238E27FC236}">
                <a16:creationId xmlns:a16="http://schemas.microsoft.com/office/drawing/2014/main" id="{42C99242-3FF9-4866-9365-D37D1194C74C}"/>
              </a:ext>
            </a:extLst>
          </p:cNvPr>
          <p:cNvPicPr>
            <a:picLocks noChangeAspect="1"/>
          </p:cNvPicPr>
          <p:nvPr/>
        </p:nvPicPr>
        <p:blipFill>
          <a:blip r:embed="rId3"/>
          <a:stretch>
            <a:fillRect/>
          </a:stretch>
        </p:blipFill>
        <p:spPr>
          <a:xfrm>
            <a:off x="1275315" y="941295"/>
            <a:ext cx="6593370" cy="3639670"/>
          </a:xfrm>
          <a:prstGeom prst="rect">
            <a:avLst/>
          </a:prstGeom>
        </p:spPr>
      </p:pic>
    </p:spTree>
    <p:extLst>
      <p:ext uri="{BB962C8B-B14F-4D97-AF65-F5344CB8AC3E}">
        <p14:creationId xmlns:p14="http://schemas.microsoft.com/office/powerpoint/2010/main" val="2382633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4546" y="463640"/>
            <a:ext cx="6065950" cy="2670702"/>
          </a:xfrm>
        </p:spPr>
        <p:txBody>
          <a:bodyPr/>
          <a:lstStyle/>
          <a:p>
            <a:pPr>
              <a:lnSpc>
                <a:spcPct val="100000"/>
              </a:lnSpc>
            </a:pPr>
            <a:r>
              <a:rPr lang="en-US" dirty="0"/>
              <a:t>PowerShell Remoting &amp; Security</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5503320" cy="453733"/>
          </a:xfrm>
        </p:spPr>
        <p:txBody>
          <a:bodyPr/>
          <a:lstStyle/>
          <a:p>
            <a:r>
              <a:rPr lang="en-US" dirty="0"/>
              <a:t>We’ve got great news</a:t>
            </a:r>
          </a:p>
        </p:txBody>
      </p:sp>
    </p:spTree>
    <p:extLst>
      <p:ext uri="{BB962C8B-B14F-4D97-AF65-F5344CB8AC3E}">
        <p14:creationId xmlns:p14="http://schemas.microsoft.com/office/powerpoint/2010/main" val="1822215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1600" dirty="0"/>
              <a:t>Restart-Computer</a:t>
            </a:r>
          </a:p>
          <a:p>
            <a:pPr lvl="3"/>
            <a:r>
              <a:rPr lang="en-US" sz="1600" dirty="0"/>
              <a:t>Test-Connection</a:t>
            </a:r>
          </a:p>
          <a:p>
            <a:pPr lvl="3"/>
            <a:r>
              <a:rPr lang="en-US" sz="1600" dirty="0"/>
              <a:t>Get-</a:t>
            </a:r>
            <a:r>
              <a:rPr lang="en-US" sz="1600" dirty="0" err="1"/>
              <a:t>HotFix</a:t>
            </a:r>
            <a:endParaRPr lang="en-US" sz="1600" dirty="0"/>
          </a:p>
          <a:p>
            <a:pPr lvl="3"/>
            <a:r>
              <a:rPr lang="en-US" sz="1600" dirty="0"/>
              <a:t>Get-Process</a:t>
            </a:r>
          </a:p>
          <a:p>
            <a:pPr lvl="3"/>
            <a:r>
              <a:rPr lang="en-US" sz="1600" dirty="0"/>
              <a:t>Get-Service</a:t>
            </a:r>
          </a:p>
          <a:p>
            <a:pPr lvl="3"/>
            <a:r>
              <a:rPr lang="en-US" sz="1600" dirty="0"/>
              <a:t>Get-</a:t>
            </a:r>
            <a:r>
              <a:rPr lang="en-US" sz="1600" dirty="0" err="1"/>
              <a:t>WinEvent</a:t>
            </a:r>
            <a:endParaRPr lang="en-US" sz="1600" dirty="0"/>
          </a:p>
          <a:p>
            <a:pPr lvl="3"/>
            <a:r>
              <a:rPr lang="en-US" sz="1600" dirty="0"/>
              <a:t>Get-</a:t>
            </a:r>
            <a:r>
              <a:rPr lang="en-US" sz="1600" dirty="0" err="1"/>
              <a:t>WmiObject</a:t>
            </a:r>
            <a:endParaRPr lang="en-US" sz="1600" dirty="0"/>
          </a:p>
          <a:p>
            <a:pPr lvl="1"/>
            <a:r>
              <a:rPr lang="en-US" sz="1800" dirty="0"/>
              <a:t>“Remoting” refers to commands that use WS-Management</a:t>
            </a:r>
          </a:p>
          <a:p>
            <a:pPr>
              <a:lnSpc>
                <a:spcPct val="150000"/>
              </a:lnSpc>
            </a:pPr>
            <a:endParaRPr lang="en-US" dirty="0"/>
          </a:p>
          <a:p>
            <a:pPr>
              <a:lnSpc>
                <a:spcPct val="150000"/>
              </a:lnSpc>
            </a:pPr>
            <a:endParaRPr lang="en-US" sz="1600"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Microsoft’s recommended way to manage Windows</a:t>
            </a:r>
          </a:p>
          <a:p>
            <a:pPr>
              <a:lnSpc>
                <a:spcPct val="150000"/>
              </a:lnSpc>
            </a:pPr>
            <a:r>
              <a:rPr lang="en-US" sz="1700" dirty="0"/>
              <a:t>By default, only allows connections from members of the Administrators group</a:t>
            </a:r>
          </a:p>
          <a:p>
            <a:pPr>
              <a:lnSpc>
                <a:spcPct val="150000"/>
              </a:lnSpc>
            </a:pPr>
            <a:r>
              <a:rPr lang="en-US" sz="1700" dirty="0"/>
              <a:t>Single port 5985 or 5986</a:t>
            </a:r>
          </a:p>
          <a:p>
            <a:pPr>
              <a:lnSpc>
                <a:spcPct val="150000"/>
              </a:lnSpc>
            </a:pPr>
            <a:r>
              <a:rPr lang="en-US" sz="1700" dirty="0"/>
              <a:t>Uses the Web Services for Management (WS-Management) protocol</a:t>
            </a:r>
          </a:p>
          <a:p>
            <a:pPr lvl="2">
              <a:lnSpc>
                <a:spcPct val="150000"/>
              </a:lnSpc>
            </a:pPr>
            <a:r>
              <a:rPr lang="en-US" sz="1700" dirty="0"/>
              <a:t>Regardless of the transport protocol used (HTTP or HTTPS), PowerShell Remoting always encrypts all communication after initial authentication with a per-session AES-256 symmetric key</a:t>
            </a:r>
          </a:p>
          <a:p>
            <a:pPr lvl="2">
              <a:lnSpc>
                <a:spcPct val="150000"/>
              </a:lnSpc>
            </a:pPr>
            <a:r>
              <a:rPr lang="en-US" sz="1700" dirty="0"/>
              <a:t>Initial authentication is NTLM, Kerberos and Certificates so no credentials are ever exposed</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sqlps.io/owned</a:t>
            </a:r>
          </a:p>
        </p:txBody>
      </p:sp>
    </p:spTree>
    <p:extLst>
      <p:ext uri="{BB962C8B-B14F-4D97-AF65-F5344CB8AC3E}">
        <p14:creationId xmlns:p14="http://schemas.microsoft.com/office/powerpoint/2010/main" val="324156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Chrissy LeMaire</a:t>
            </a:r>
          </a:p>
        </p:txBody>
      </p:sp>
      <p:sp>
        <p:nvSpPr>
          <p:cNvPr id="45" name="Text Placeholder 44"/>
          <p:cNvSpPr>
            <a:spLocks noGrp="1"/>
          </p:cNvSpPr>
          <p:nvPr>
            <p:ph type="body" sz="quarter" idx="10"/>
          </p:nvPr>
        </p:nvSpPr>
        <p:spPr>
          <a:xfrm>
            <a:off x="520089" y="3103627"/>
            <a:ext cx="4767528" cy="752756"/>
          </a:xfrm>
        </p:spPr>
        <p:txBody>
          <a:bodyPr/>
          <a:lstStyle/>
          <a:p>
            <a:r>
              <a:rPr lang="en-US" dirty="0"/>
              <a:t>Sr. Systems Engineer</a:t>
            </a:r>
          </a:p>
          <a:p>
            <a:r>
              <a:rPr lang="en-US" dirty="0"/>
              <a:t>GDIT @ NATO Special Ops HQ</a:t>
            </a:r>
          </a:p>
        </p:txBody>
      </p:sp>
      <p:sp>
        <p:nvSpPr>
          <p:cNvPr id="150" name="Text Placeholder 149"/>
          <p:cNvSpPr>
            <a:spLocks noGrp="1"/>
          </p:cNvSpPr>
          <p:nvPr>
            <p:ph type="body" sz="quarter" idx="11"/>
          </p:nvPr>
        </p:nvSpPr>
        <p:spPr/>
        <p:txBody>
          <a:bodyPr/>
          <a:lstStyle/>
          <a:p>
            <a:r>
              <a:rPr lang="en-US" dirty="0"/>
              <a:t>SQL Data Pro – Since 1999</a:t>
            </a:r>
          </a:p>
        </p:txBody>
      </p:sp>
      <p:sp>
        <p:nvSpPr>
          <p:cNvPr id="152" name="Text Placeholder 151"/>
          <p:cNvSpPr>
            <a:spLocks noGrp="1"/>
          </p:cNvSpPr>
          <p:nvPr>
            <p:ph type="body" sz="quarter" idx="13"/>
          </p:nvPr>
        </p:nvSpPr>
        <p:spPr/>
        <p:txBody>
          <a:bodyPr/>
          <a:lstStyle/>
          <a:p>
            <a:r>
              <a:rPr lang="en-US" dirty="0"/>
              <a:t>DBA, Developer and Architect</a:t>
            </a:r>
          </a:p>
        </p:txBody>
      </p:sp>
      <p:sp>
        <p:nvSpPr>
          <p:cNvPr id="153" name="Text Placeholder 152"/>
          <p:cNvSpPr>
            <a:spLocks noGrp="1"/>
          </p:cNvSpPr>
          <p:nvPr>
            <p:ph type="body" sz="quarter" idx="14"/>
          </p:nvPr>
        </p:nvSpPr>
        <p:spPr/>
        <p:txBody>
          <a:bodyPr/>
          <a:lstStyle/>
          <a:p>
            <a:r>
              <a:rPr lang="en-US" dirty="0"/>
              <a:t>PowerShell MVP – Since 2015</a:t>
            </a:r>
          </a:p>
        </p:txBody>
      </p:sp>
      <p:sp>
        <p:nvSpPr>
          <p:cNvPr id="154" name="Text Placeholder 153"/>
          <p:cNvSpPr>
            <a:spLocks noGrp="1"/>
          </p:cNvSpPr>
          <p:nvPr>
            <p:ph type="body" sz="quarter" idx="15"/>
          </p:nvPr>
        </p:nvSpPr>
        <p:spPr/>
        <p:txBody>
          <a:bodyPr/>
          <a:lstStyle/>
          <a:p>
            <a:pPr>
              <a:lnSpc>
                <a:spcPct val="120000"/>
              </a:lnSpc>
            </a:pPr>
            <a:r>
              <a:rPr lang="en-US" dirty="0"/>
              <a:t>Most PowerShell work revolves around SQL Server with a bit of VMware &amp; SharePoint</a:t>
            </a:r>
          </a:p>
        </p:txBody>
      </p:sp>
      <p:sp>
        <p:nvSpPr>
          <p:cNvPr id="155" name="Text Placeholder 154"/>
          <p:cNvSpPr>
            <a:spLocks noGrp="1"/>
          </p:cNvSpPr>
          <p:nvPr>
            <p:ph type="body" sz="quarter" idx="16"/>
          </p:nvPr>
        </p:nvSpPr>
        <p:spPr/>
        <p:txBody>
          <a:bodyPr/>
          <a:lstStyle/>
          <a:p>
            <a:r>
              <a:rPr lang="en-US" dirty="0"/>
              <a:t>Best Speaker &amp; Best Lightning Talk - #</a:t>
            </a:r>
            <a:r>
              <a:rPr lang="en-US" dirty="0" err="1"/>
              <a:t>SqlSatDublin</a:t>
            </a:r>
            <a:endParaRPr lang="en-US" dirty="0"/>
          </a:p>
        </p:txBody>
      </p:sp>
      <p:sp>
        <p:nvSpPr>
          <p:cNvPr id="156" name="Text Placeholder 155"/>
          <p:cNvSpPr>
            <a:spLocks noGrp="1"/>
          </p:cNvSpPr>
          <p:nvPr>
            <p:ph type="body" sz="quarter" idx="17"/>
          </p:nvPr>
        </p:nvSpPr>
        <p:spPr>
          <a:xfrm>
            <a:off x="5971902" y="3793742"/>
            <a:ext cx="2833895" cy="594513"/>
          </a:xfrm>
        </p:spPr>
        <p:txBody>
          <a:bodyPr/>
          <a:lstStyle/>
          <a:p>
            <a:pPr>
              <a:lnSpc>
                <a:spcPct val="120000"/>
              </a:lnSpc>
            </a:pPr>
            <a:r>
              <a:rPr lang="en-US" dirty="0"/>
              <a:t>Best Speaker with dbatools teammate Rob Sewell</a:t>
            </a:r>
          </a:p>
        </p:txBody>
      </p:sp>
      <p:sp>
        <p:nvSpPr>
          <p:cNvPr id="157" name="Text Placeholder 156"/>
          <p:cNvSpPr>
            <a:spLocks noGrp="1"/>
          </p:cNvSpPr>
          <p:nvPr>
            <p:ph type="body" sz="quarter" idx="18"/>
          </p:nvPr>
        </p:nvSpPr>
        <p:spPr>
          <a:xfrm>
            <a:off x="1574145" y="4065133"/>
            <a:ext cx="1321867" cy="261938"/>
          </a:xfrm>
        </p:spPr>
        <p:txBody>
          <a:bodyPr/>
          <a:lstStyle/>
          <a:p>
            <a:r>
              <a:rPr lang="en-US" dirty="0"/>
              <a:t>/in/</a:t>
            </a:r>
            <a:r>
              <a:rPr lang="en-US" dirty="0" err="1"/>
              <a:t>chrissylemaire</a:t>
            </a:r>
            <a:endParaRPr lang="en-US" dirty="0"/>
          </a:p>
        </p:txBody>
      </p:sp>
      <p:sp>
        <p:nvSpPr>
          <p:cNvPr id="158" name="Text Placeholder 157"/>
          <p:cNvSpPr>
            <a:spLocks noGrp="1"/>
          </p:cNvSpPr>
          <p:nvPr>
            <p:ph type="body" sz="quarter" idx="19"/>
          </p:nvPr>
        </p:nvSpPr>
        <p:spPr>
          <a:xfrm>
            <a:off x="3362818" y="4065133"/>
            <a:ext cx="440969" cy="261938"/>
          </a:xfrm>
        </p:spPr>
        <p:txBody>
          <a:bodyPr/>
          <a:lstStyle/>
          <a:p>
            <a:r>
              <a:rPr lang="en-US" dirty="0"/>
              <a:t>@cl</a:t>
            </a:r>
          </a:p>
        </p:txBody>
      </p:sp>
      <p:grpSp>
        <p:nvGrpSpPr>
          <p:cNvPr id="91" name="Group 90"/>
          <p:cNvGrpSpPr/>
          <p:nvPr/>
        </p:nvGrpSpPr>
        <p:grpSpPr>
          <a:xfrm>
            <a:off x="3159277" y="4079802"/>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69222" y="4079802"/>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8" name="Picture Placeholder 27" descr="Picture Placeholder 17">
            <a:extLst>
              <a:ext uri="{FF2B5EF4-FFF2-40B4-BE49-F238E27FC236}">
                <a16:creationId xmlns:a16="http://schemas.microsoft.com/office/drawing/2014/main" id="{E4D4B6C2-6911-4C88-BE47-1450DDAC7859}"/>
              </a:ext>
            </a:extLst>
          </p:cNvPr>
          <p:cNvPicPr>
            <a:picLocks noGrp="1" noChangeAspect="1"/>
          </p:cNvPicPr>
          <p:nvPr>
            <p:ph type="pic" sz="quarter" idx="12"/>
          </p:nvPr>
        </p:nvPicPr>
        <p:blipFill>
          <a:blip r:embed="rId3">
            <a:extLst/>
          </a:blip>
          <a:srcRect t="4000" b="4000"/>
          <a:stretch>
            <a:fillRect/>
          </a:stretch>
        </p:blipFill>
        <p:spPr>
          <a:prstGeom prst="rect">
            <a:avLst/>
          </a:prstGeom>
        </p:spPr>
      </p:pic>
      <p:sp>
        <p:nvSpPr>
          <p:cNvPr id="22" name="Text Placeholder 23">
            <a:extLst>
              <a:ext uri="{FF2B5EF4-FFF2-40B4-BE49-F238E27FC236}">
                <a16:creationId xmlns:a16="http://schemas.microsoft.com/office/drawing/2014/main" id="{C10D3576-8B9C-4B47-9F81-02B268F7B9BB}"/>
              </a:ext>
            </a:extLst>
          </p:cNvPr>
          <p:cNvSpPr>
            <a:spLocks noGrp="1"/>
          </p:cNvSpPr>
          <p:nvPr>
            <p:ph type="body" sz="quarter" idx="20"/>
          </p:nvPr>
        </p:nvSpPr>
        <p:spPr>
          <a:xfrm>
            <a:off x="1780248" y="4438617"/>
            <a:ext cx="1773385" cy="354012"/>
          </a:xfrm>
        </p:spPr>
        <p:txBody>
          <a:bodyPr/>
          <a:lstStyle/>
          <a:p>
            <a:pPr algn="ctr"/>
            <a:r>
              <a:rPr lang="en-US" dirty="0"/>
              <a:t>netnerds.net</a:t>
            </a:r>
          </a:p>
        </p:txBody>
      </p:sp>
    </p:spTree>
    <p:extLst>
      <p:ext uri="{BB962C8B-B14F-4D97-AF65-F5344CB8AC3E}">
        <p14:creationId xmlns:p14="http://schemas.microsoft.com/office/powerpoint/2010/main" val="151551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457200" y="1175701"/>
            <a:ext cx="8242479" cy="682581"/>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457200" y="2299816"/>
            <a:ext cx="8229600" cy="1170146"/>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Enable-</a:t>
            </a:r>
            <a:r>
              <a:rPr lang="en-US" sz="1700" dirty="0" err="1"/>
              <a:t>PSRemoting</a:t>
            </a:r>
            <a:endParaRPr lang="en-US" sz="1700" dirty="0"/>
          </a:p>
          <a:p>
            <a:pPr>
              <a:lnSpc>
                <a:spcPct val="150000"/>
              </a:lnSpc>
            </a:pPr>
            <a:r>
              <a:rPr lang="en-US" sz="1700" dirty="0" err="1"/>
              <a:t>winrm</a:t>
            </a:r>
            <a:r>
              <a:rPr lang="en-US" sz="1700" dirty="0"/>
              <a:t> </a:t>
            </a:r>
            <a:r>
              <a:rPr lang="en-US" sz="1700" dirty="0" err="1"/>
              <a:t>quickconfig</a:t>
            </a:r>
            <a:endParaRPr lang="en-US" sz="1700" dirty="0"/>
          </a:p>
          <a:p>
            <a:pPr>
              <a:lnSpc>
                <a:spcPct val="150000"/>
              </a:lnSpc>
            </a:pPr>
            <a:r>
              <a:rPr lang="en-US" sz="1700" dirty="0"/>
              <a:t>Via Group Policy Objects</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60" y="1287779"/>
            <a:ext cx="3191624"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3264506" y="2289379"/>
            <a:ext cx="2614988" cy="461665"/>
          </a:xfrm>
          <a:prstGeom prst="rect">
            <a:avLst/>
          </a:prstGeom>
        </p:spPr>
        <p:txBody>
          <a:bodyPr wrap="square">
            <a:spAutoFit/>
          </a:bodyPr>
          <a:lstStyle/>
          <a:p>
            <a:r>
              <a:rPr lang="en-US" sz="2400" dirty="0">
                <a:solidFill>
                  <a:schemeClr val="tx2"/>
                </a:solidFill>
              </a:rPr>
              <a:t>sqlps.io/remoting</a:t>
            </a:r>
          </a:p>
        </p:txBody>
      </p:sp>
    </p:spTree>
    <p:extLst>
      <p:ext uri="{BB962C8B-B14F-4D97-AF65-F5344CB8AC3E}">
        <p14:creationId xmlns:p14="http://schemas.microsoft.com/office/powerpoint/2010/main" val="1617459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grpSp>
        <p:nvGrpSpPr>
          <p:cNvPr id="3" name="Group 2">
            <a:extLst>
              <a:ext uri="{FF2B5EF4-FFF2-40B4-BE49-F238E27FC236}">
                <a16:creationId xmlns:a16="http://schemas.microsoft.com/office/drawing/2014/main" id="{AF0BF061-800D-4739-BF3D-EAD5878264E2}"/>
              </a:ext>
            </a:extLst>
          </p:cNvPr>
          <p:cNvGrpSpPr/>
          <p:nvPr/>
        </p:nvGrpSpPr>
        <p:grpSpPr>
          <a:xfrm>
            <a:off x="3352800" y="1352550"/>
            <a:ext cx="2438400" cy="2438400"/>
            <a:chOff x="3352800" y="1352550"/>
            <a:chExt cx="2438400" cy="2438400"/>
          </a:xfrm>
        </p:grpSpPr>
        <p:pic>
          <p:nvPicPr>
            <p:cNvPr id="7170" name="Picture 2" descr="Image result for apple padlock icon">
              <a:extLst>
                <a:ext uri="{FF2B5EF4-FFF2-40B4-BE49-F238E27FC236}">
                  <a16:creationId xmlns:a16="http://schemas.microsoft.com/office/drawing/2014/main" id="{03B3A2EA-09AD-42CF-AF6C-A18191297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powershell icon">
              <a:extLst>
                <a:ext uri="{FF2B5EF4-FFF2-40B4-BE49-F238E27FC236}">
                  <a16:creationId xmlns:a16="http://schemas.microsoft.com/office/drawing/2014/main" id="{64F8F9FC-ECCB-499A-8E19-627A6991B6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5140" y="2612092"/>
              <a:ext cx="833719" cy="833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0956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3184156" y="2160590"/>
            <a:ext cx="2775687" cy="461665"/>
          </a:xfrm>
          <a:prstGeom prst="rect">
            <a:avLst/>
          </a:prstGeom>
        </p:spPr>
        <p:txBody>
          <a:bodyPr wrap="square">
            <a:spAutoFit/>
          </a:bodyPr>
          <a:lstStyle/>
          <a:p>
            <a:r>
              <a:rPr lang="en-US" sz="2400" dirty="0">
                <a:solidFill>
                  <a:schemeClr val="tx2"/>
                </a:solidFill>
              </a:rPr>
              <a:t>“Secure by Design”</a:t>
            </a:r>
          </a:p>
        </p:txBody>
      </p:sp>
    </p:spTree>
    <p:extLst>
      <p:ext uri="{BB962C8B-B14F-4D97-AF65-F5344CB8AC3E}">
        <p14:creationId xmlns:p14="http://schemas.microsoft.com/office/powerpoint/2010/main" val="2921574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546847" y="864183"/>
            <a:ext cx="5863290" cy="3739989"/>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5020607" y="3435954"/>
            <a:ext cx="1770036" cy="1477328"/>
          </a:xfrm>
          <a:prstGeom prst="rect">
            <a:avLst/>
          </a:prstGeom>
        </p:spPr>
        <p:txBody>
          <a:bodyPr wrap="none">
            <a:spAutoFit/>
          </a:bodyPr>
          <a:lstStyle/>
          <a:p>
            <a:r>
              <a:rPr lang="en-US" sz="9000" dirty="0">
                <a:solidFill>
                  <a:schemeClr val="tx2"/>
                </a:solidFill>
              </a:rPr>
              <a:t>🙄</a:t>
            </a:r>
          </a:p>
        </p:txBody>
      </p:sp>
    </p:spTree>
    <p:extLst>
      <p:ext uri="{BB962C8B-B14F-4D97-AF65-F5344CB8AC3E}">
        <p14:creationId xmlns:p14="http://schemas.microsoft.com/office/powerpoint/2010/main" val="28463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326932" y="1111624"/>
            <a:ext cx="8242300" cy="3267489"/>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162398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1195872"/>
            <a:ext cx="8493438" cy="2641017"/>
          </a:xfrm>
        </p:spPr>
        <p:txBody>
          <a:bodyPr/>
          <a:lstStyle/>
          <a:p>
            <a:pPr marL="0" indent="0">
              <a:lnSpc>
                <a:spcPct val="150000"/>
              </a:lnSpc>
              <a:buNone/>
            </a:pPr>
            <a:r>
              <a:rPr lang="en-US" dirty="0"/>
              <a:t>”When security researchers leverage PowerShell, it is always in a </a:t>
            </a:r>
            <a:r>
              <a:rPr lang="en-US" sz="1700"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1700" dirty="0">
                <a:hlinkClick r:id="rId3"/>
              </a:rPr>
              <a:t>~ Lee Holmes, Principal Security Architect</a:t>
            </a:r>
            <a:endParaRPr lang="en-US" sz="1700"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427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 y="1583974"/>
            <a:ext cx="8301318" cy="202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sqlps.io/secure</a:t>
            </a:r>
          </a:p>
        </p:txBody>
      </p:sp>
    </p:spTree>
    <p:extLst>
      <p:ext uri="{BB962C8B-B14F-4D97-AF65-F5344CB8AC3E}">
        <p14:creationId xmlns:p14="http://schemas.microsoft.com/office/powerpoint/2010/main" val="120666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1042678" y="2632939"/>
            <a:ext cx="4006399" cy="470928"/>
          </a:xfrm>
        </p:spPr>
        <p:txBody>
          <a:bodyPr/>
          <a:lstStyle/>
          <a:p>
            <a:pPr lvl="0" algn="l" defTabSz="914400">
              <a:lnSpc>
                <a:spcPct val="90000"/>
              </a:lnSpc>
              <a:spcBef>
                <a:spcPts val="0"/>
              </a:spcBef>
              <a:defRPr/>
            </a:pPr>
            <a:r>
              <a:rPr lang="en-US" kern="0" dirty="0">
                <a:solidFill>
                  <a:srgbClr val="101820"/>
                </a:solidFill>
                <a:latin typeface="Segoe UI Light"/>
                <a:cs typeface="Segoe UI Light"/>
                <a:sym typeface="Segoe UI Light"/>
              </a:rPr>
              <a:t>Constantine Kokkinos</a:t>
            </a:r>
          </a:p>
        </p:txBody>
      </p:sp>
      <p:sp>
        <p:nvSpPr>
          <p:cNvPr id="45" name="Text Placeholder 44"/>
          <p:cNvSpPr>
            <a:spLocks noGrp="1"/>
          </p:cNvSpPr>
          <p:nvPr>
            <p:ph type="body" sz="quarter" idx="10"/>
          </p:nvPr>
        </p:nvSpPr>
        <p:spPr>
          <a:xfrm>
            <a:off x="520089" y="3103627"/>
            <a:ext cx="4293705" cy="405685"/>
          </a:xfrm>
        </p:spPr>
        <p:txBody>
          <a:bodyPr/>
          <a:lstStyle/>
          <a:p>
            <a:r>
              <a:rPr lang="en-US" dirty="0"/>
              <a:t>Founder, Khimera Data LLC </a:t>
            </a:r>
          </a:p>
        </p:txBody>
      </p:sp>
      <p:sp>
        <p:nvSpPr>
          <p:cNvPr id="157" name="Text Placeholder 156"/>
          <p:cNvSpPr>
            <a:spLocks noGrp="1"/>
          </p:cNvSpPr>
          <p:nvPr>
            <p:ph type="body" sz="quarter" idx="18"/>
          </p:nvPr>
        </p:nvSpPr>
        <p:spPr>
          <a:xfrm>
            <a:off x="1514097" y="3835661"/>
            <a:ext cx="1321867" cy="261938"/>
          </a:xfrm>
        </p:spPr>
        <p:txBody>
          <a:bodyPr/>
          <a:lstStyle/>
          <a:p>
            <a:r>
              <a:rPr lang="en-US" dirty="0"/>
              <a:t>/in/</a:t>
            </a:r>
            <a:r>
              <a:rPr lang="en-US" dirty="0" err="1"/>
              <a:t>ckokkinos</a:t>
            </a:r>
            <a:endParaRPr lang="en-US" dirty="0"/>
          </a:p>
        </p:txBody>
      </p:sp>
      <p:sp>
        <p:nvSpPr>
          <p:cNvPr id="158" name="Text Placeholder 157"/>
          <p:cNvSpPr>
            <a:spLocks noGrp="1"/>
          </p:cNvSpPr>
          <p:nvPr>
            <p:ph type="body" sz="quarter" idx="19"/>
          </p:nvPr>
        </p:nvSpPr>
        <p:spPr>
          <a:xfrm>
            <a:off x="3302770" y="3835661"/>
            <a:ext cx="1035158" cy="261938"/>
          </a:xfrm>
        </p:spPr>
        <p:txBody>
          <a:bodyPr/>
          <a:lstStyle/>
          <a:p>
            <a:r>
              <a:rPr lang="en-US" dirty="0"/>
              <a:t>@</a:t>
            </a:r>
            <a:r>
              <a:rPr lang="en-US" dirty="0" err="1"/>
              <a:t>mobileck</a:t>
            </a:r>
            <a:endParaRPr lang="en-US" dirty="0"/>
          </a:p>
        </p:txBody>
      </p:sp>
      <p:grpSp>
        <p:nvGrpSpPr>
          <p:cNvPr id="91" name="Group 90"/>
          <p:cNvGrpSpPr/>
          <p:nvPr/>
        </p:nvGrpSpPr>
        <p:grpSpPr>
          <a:xfrm>
            <a:off x="3099229" y="3850330"/>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4" y="3850330"/>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4" name="Picture Placeholder 23" descr="Picture 2">
            <a:extLst>
              <a:ext uri="{FF2B5EF4-FFF2-40B4-BE49-F238E27FC236}">
                <a16:creationId xmlns:a16="http://schemas.microsoft.com/office/drawing/2014/main" id="{020FE6E9-E893-4124-BD96-AE583D4D2276}"/>
              </a:ext>
            </a:extLst>
          </p:cNvPr>
          <p:cNvPicPr>
            <a:picLocks noGrp="1" noChangeAspect="1"/>
          </p:cNvPicPr>
          <p:nvPr>
            <p:ph type="pic" sz="quarter" idx="12"/>
          </p:nvPr>
        </p:nvPicPr>
        <p:blipFill>
          <a:blip r:embed="rId2">
            <a:extLst/>
          </a:blip>
          <a:srcRect/>
          <a:stretch>
            <a:fillRect/>
          </a:stretch>
        </p:blipFill>
        <p:spPr>
          <a:prstGeom prst="rect">
            <a:avLst/>
          </a:prstGeom>
        </p:spPr>
      </p:pic>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2" y="1121553"/>
            <a:ext cx="2833895" cy="268836"/>
          </a:xfrm>
        </p:spPr>
        <p:txBody>
          <a:bodyPr/>
          <a:lstStyle/>
          <a:p>
            <a:r>
              <a:rPr lang="en-US" dirty="0"/>
              <a:t>Khimera Data LLC</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2" y="1390862"/>
            <a:ext cx="2833895" cy="594513"/>
          </a:xfrm>
        </p:spPr>
        <p:txBody>
          <a:bodyPr/>
          <a:lstStyle/>
          <a:p>
            <a:pPr>
              <a:lnSpc>
                <a:spcPct val="120000"/>
              </a:lnSpc>
            </a:pPr>
            <a:r>
              <a:rPr lang="en-US" dirty="0"/>
              <a:t>SQL Server Automation, Performance, and End-to-End Consulting</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2" y="2241809"/>
            <a:ext cx="2833895" cy="268836"/>
          </a:xfrm>
        </p:spPr>
        <p:txBody>
          <a:bodyPr/>
          <a:lstStyle/>
          <a:p>
            <a:r>
              <a:rPr lang="en-US" dirty="0"/>
              <a:t>Apple Certified Trainer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2" y="2511118"/>
            <a:ext cx="2833895" cy="594513"/>
          </a:xfrm>
        </p:spPr>
        <p:txBody>
          <a:bodyPr/>
          <a:lstStyle/>
          <a:p>
            <a:pPr>
              <a:lnSpc>
                <a:spcPct val="120000"/>
              </a:lnSpc>
            </a:pPr>
            <a:r>
              <a:rPr lang="en-US" dirty="0"/>
              <a:t>Taught Apple Techs for years and runs PowerShell on his MacBook Pro.</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2" y="3345531"/>
            <a:ext cx="2833895" cy="268836"/>
          </a:xfrm>
        </p:spPr>
        <p:txBody>
          <a:bodyPr/>
          <a:lstStyle/>
          <a:p>
            <a:r>
              <a:rPr lang="en-US" dirty="0"/>
              <a:t>dbatools bug fixer and git merger extraordinaire</a:t>
            </a:r>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2" y="3806994"/>
            <a:ext cx="2833895" cy="594513"/>
          </a:xfrm>
        </p:spPr>
        <p:txBody>
          <a:bodyPr/>
          <a:lstStyle/>
          <a:p>
            <a:pPr>
              <a:lnSpc>
                <a:spcPct val="120000"/>
              </a:lnSpc>
            </a:pPr>
            <a:r>
              <a:rPr lang="en-US" dirty="0"/>
              <a:t>Let me know if you want to get your first pull request done and have any questions!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1780248" y="4438617"/>
            <a:ext cx="1773385" cy="354012"/>
          </a:xfrm>
        </p:spPr>
        <p:txBody>
          <a:bodyPr/>
          <a:lstStyle/>
          <a:p>
            <a:r>
              <a:rPr lang="en-US" dirty="0"/>
              <a:t>constantinekokkinos.com</a:t>
            </a:r>
          </a:p>
        </p:txBody>
      </p:sp>
    </p:spTree>
    <p:extLst>
      <p:ext uri="{BB962C8B-B14F-4D97-AF65-F5344CB8AC3E}">
        <p14:creationId xmlns:p14="http://schemas.microsoft.com/office/powerpoint/2010/main" val="348987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DE30D3-43B9-43BD-BF07-976030E22E46}"/>
              </a:ext>
            </a:extLst>
          </p:cNvPr>
          <p:cNvPicPr>
            <a:picLocks noChangeAspect="1"/>
          </p:cNvPicPr>
          <p:nvPr/>
        </p:nvPicPr>
        <p:blipFill>
          <a:blip r:embed="rId3"/>
          <a:stretch>
            <a:fillRect/>
          </a:stretch>
        </p:blipFill>
        <p:spPr>
          <a:xfrm>
            <a:off x="2333117" y="1201946"/>
            <a:ext cx="1619476" cy="2619741"/>
          </a:xfrm>
          <a:prstGeom prst="rect">
            <a:avLst/>
          </a:prstGeom>
        </p:spPr>
      </p:pic>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0" y="3913377"/>
            <a:ext cx="6332561" cy="1230123"/>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7" name="Rectangle 6">
            <a:extLst>
              <a:ext uri="{FF2B5EF4-FFF2-40B4-BE49-F238E27FC236}">
                <a16:creationId xmlns:a16="http://schemas.microsoft.com/office/drawing/2014/main" id="{0BDCBED0-1AF2-440F-8EAD-D12058F312AC}"/>
              </a:ext>
            </a:extLst>
          </p:cNvPr>
          <p:cNvSpPr/>
          <p:nvPr/>
        </p:nvSpPr>
        <p:spPr>
          <a:xfrm>
            <a:off x="2693494" y="2114910"/>
            <a:ext cx="945570" cy="984885"/>
          </a:xfrm>
          <a:prstGeom prst="rect">
            <a:avLst/>
          </a:prstGeom>
        </p:spPr>
        <p:txBody>
          <a:bodyPr wrap="square">
            <a:spAutoFit/>
          </a:bodyPr>
          <a:lstStyle/>
          <a:p>
            <a:r>
              <a:rPr lang="en-US" sz="5800" dirty="0">
                <a:solidFill>
                  <a:schemeClr val="accent1"/>
                </a:solidFill>
              </a:rPr>
              <a:t>❤️</a:t>
            </a:r>
            <a:endParaRPr lang="en-US" sz="5800"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1" y="95536"/>
            <a:ext cx="6332561" cy="1297482"/>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dirty="0"/>
            </a:br>
            <a:r>
              <a:rPr lang="en-US" dirty="0"/>
              <a:t> </a:t>
            </a:r>
            <a:br>
              <a:rPr lang="en-US" dirty="0"/>
            </a:br>
            <a:br>
              <a:rPr lang="en-US" dirty="0">
                <a:solidFill>
                  <a:schemeClr val="accent1"/>
                </a:solidFill>
              </a:rPr>
            </a:br>
            <a:r>
              <a:rPr lang="en-US" dirty="0"/>
              <a:t> Pester</a:t>
            </a:r>
            <a:br>
              <a:rPr lang="en-US" dirty="0"/>
            </a:br>
            <a:endParaRPr lang="en-US" dirty="0"/>
          </a:p>
        </p:txBody>
      </p:sp>
    </p:spTree>
    <p:extLst>
      <p:ext uri="{BB962C8B-B14F-4D97-AF65-F5344CB8AC3E}">
        <p14:creationId xmlns:p14="http://schemas.microsoft.com/office/powerpoint/2010/main" val="3281021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27"/>
            <a:ext cx="8229600" cy="612956"/>
          </a:xfrm>
        </p:spPr>
        <p:txBody>
          <a:bodyPr>
            <a:noAutofit/>
          </a:bodyPr>
          <a:lstStyle/>
          <a:p>
            <a:pPr algn="ctr"/>
            <a:r>
              <a:rPr lang="en-US" sz="6000" b="1" i="1" dirty="0">
                <a:latin typeface="AppleStorm" panose="02000603000000000000" pitchFamily="50" charset="0"/>
              </a:rPr>
              <a:t>TODAY’s TO DO LIST</a:t>
            </a:r>
          </a:p>
        </p:txBody>
      </p:sp>
      <p:sp>
        <p:nvSpPr>
          <p:cNvPr id="3" name="TextBox 2"/>
          <p:cNvSpPr txBox="1"/>
          <p:nvPr/>
        </p:nvSpPr>
        <p:spPr>
          <a:xfrm>
            <a:off x="1439652" y="1761661"/>
            <a:ext cx="6858762" cy="1962076"/>
          </a:xfrm>
          <a:prstGeom prst="rect">
            <a:avLst/>
          </a:prstGeom>
          <a:noFill/>
        </p:spPr>
        <p:txBody>
          <a:bodyPr wrap="square" rtlCol="0">
            <a:spAutoFit/>
          </a:bodyPr>
          <a:lstStyle/>
          <a:p>
            <a:pPr marL="257175" indent="-257175">
              <a:lnSpc>
                <a:spcPct val="90000"/>
              </a:lnSpc>
              <a:buFont typeface="+mj-lt"/>
              <a:buAutoNum type="arabicPeriod"/>
            </a:pPr>
            <a:r>
              <a:rPr lang="en-GB" sz="4500" b="1" i="1" dirty="0">
                <a:latin typeface="AppleStorm" panose="02000603000000000000" pitchFamily="50" charset="0"/>
              </a:rPr>
              <a:t> GET UP</a:t>
            </a:r>
          </a:p>
          <a:p>
            <a:pPr marL="257175" indent="-257175">
              <a:lnSpc>
                <a:spcPct val="90000"/>
              </a:lnSpc>
              <a:buFont typeface="+mj-lt"/>
              <a:buAutoNum type="arabicPeriod"/>
            </a:pPr>
            <a:r>
              <a:rPr lang="en-GB" sz="4500" b="1" i="1" dirty="0">
                <a:latin typeface="AppleStorm" panose="02000603000000000000" pitchFamily="50" charset="0"/>
              </a:rPr>
              <a:t> Drink Appropriate Liquid</a:t>
            </a:r>
          </a:p>
          <a:p>
            <a:pPr marL="257175" indent="-257175">
              <a:lnSpc>
                <a:spcPct val="90000"/>
              </a:lnSpc>
              <a:buFont typeface="+mj-lt"/>
              <a:buAutoNum type="arabicPeriod"/>
            </a:pPr>
            <a:r>
              <a:rPr lang="en-GB" sz="4500" b="1" i="1" dirty="0">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518160" y="1738313"/>
            <a:ext cx="3854450" cy="2894012"/>
          </a:xfrm>
          <a:prstGeom prst="rect">
            <a:avLst/>
          </a:prstGeom>
        </p:spPr>
      </p:pic>
      <p:pic>
        <p:nvPicPr>
          <p:cNvPr id="5" name="Picture 4"/>
          <p:cNvPicPr>
            <a:picLocks noChangeAspect="1"/>
          </p:cNvPicPr>
          <p:nvPr/>
        </p:nvPicPr>
        <p:blipFill>
          <a:blip r:embed="rId4"/>
          <a:stretch>
            <a:fillRect/>
          </a:stretch>
        </p:blipFill>
        <p:spPr>
          <a:xfrm>
            <a:off x="2635992" y="1005576"/>
            <a:ext cx="1814513" cy="1585913"/>
          </a:xfrm>
          <a:prstGeom prst="rect">
            <a:avLst/>
          </a:prstGeom>
        </p:spPr>
      </p:pic>
      <p:pic>
        <p:nvPicPr>
          <p:cNvPr id="7" name="Picture 6"/>
          <p:cNvPicPr>
            <a:picLocks noChangeAspect="1"/>
          </p:cNvPicPr>
          <p:nvPr/>
        </p:nvPicPr>
        <p:blipFill>
          <a:blip r:embed="rId5"/>
          <a:stretch>
            <a:fillRect/>
          </a:stretch>
        </p:blipFill>
        <p:spPr>
          <a:xfrm>
            <a:off x="2938160" y="1196274"/>
            <a:ext cx="2387713" cy="1469362"/>
          </a:xfrm>
          <a:prstGeom prst="rect">
            <a:avLst/>
          </a:prstGeom>
        </p:spPr>
      </p:pic>
      <p:pic>
        <p:nvPicPr>
          <p:cNvPr id="9" name="Picture 8"/>
          <p:cNvPicPr>
            <a:picLocks noChangeAspect="1"/>
          </p:cNvPicPr>
          <p:nvPr/>
        </p:nvPicPr>
        <p:blipFill>
          <a:blip r:embed="rId6"/>
          <a:stretch>
            <a:fillRect/>
          </a:stretch>
        </p:blipFill>
        <p:spPr>
          <a:xfrm>
            <a:off x="3226605" y="1736971"/>
            <a:ext cx="2571750" cy="1993106"/>
          </a:xfrm>
          <a:prstGeom prst="rect">
            <a:avLst/>
          </a:prstGeom>
        </p:spPr>
      </p:pic>
      <p:pic>
        <p:nvPicPr>
          <p:cNvPr id="10" name="Picture 9"/>
          <p:cNvPicPr>
            <a:picLocks noChangeAspect="1"/>
          </p:cNvPicPr>
          <p:nvPr/>
        </p:nvPicPr>
        <p:blipFill>
          <a:blip r:embed="rId7"/>
          <a:stretch>
            <a:fillRect/>
          </a:stretch>
        </p:blipFill>
        <p:spPr>
          <a:xfrm>
            <a:off x="6137867" y="1599642"/>
            <a:ext cx="2143125" cy="2757488"/>
          </a:xfrm>
          <a:prstGeom prst="rect">
            <a:avLst/>
          </a:prstGeom>
        </p:spPr>
      </p:pic>
      <p:pic>
        <p:nvPicPr>
          <p:cNvPr id="11" name="Picture 10"/>
          <p:cNvPicPr>
            <a:picLocks noChangeAspect="1"/>
          </p:cNvPicPr>
          <p:nvPr/>
        </p:nvPicPr>
        <p:blipFill>
          <a:blip r:embed="rId8"/>
          <a:stretch>
            <a:fillRect/>
          </a:stretch>
        </p:blipFill>
        <p:spPr>
          <a:xfrm>
            <a:off x="5287600" y="2057397"/>
            <a:ext cx="2556197" cy="2055391"/>
          </a:xfrm>
          <a:prstGeom prst="rect">
            <a:avLst/>
          </a:prstGeom>
        </p:spPr>
      </p:pic>
      <p:pic>
        <p:nvPicPr>
          <p:cNvPr id="13" name="Picture 12"/>
          <p:cNvPicPr>
            <a:picLocks noChangeAspect="1"/>
          </p:cNvPicPr>
          <p:nvPr/>
        </p:nvPicPr>
        <p:blipFill>
          <a:blip r:embed="rId9"/>
          <a:stretch>
            <a:fillRect/>
          </a:stretch>
        </p:blipFill>
        <p:spPr>
          <a:xfrm>
            <a:off x="3189363" y="2587539"/>
            <a:ext cx="2842044" cy="1285746"/>
          </a:xfrm>
          <a:prstGeom prst="rect">
            <a:avLst/>
          </a:prstGeom>
        </p:spPr>
      </p:pic>
      <p:pic>
        <p:nvPicPr>
          <p:cNvPr id="8" name="Picture 7"/>
          <p:cNvPicPr>
            <a:picLocks noChangeAspect="1"/>
          </p:cNvPicPr>
          <p:nvPr/>
        </p:nvPicPr>
        <p:blipFill>
          <a:blip r:embed="rId10"/>
          <a:stretch>
            <a:fillRect/>
          </a:stretch>
        </p:blipFill>
        <p:spPr>
          <a:xfrm>
            <a:off x="4236312" y="2700736"/>
            <a:ext cx="2179118" cy="2139702"/>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How many checklists do you have?</a:t>
            </a:r>
          </a:p>
        </p:txBody>
      </p:sp>
    </p:spTree>
    <p:extLst>
      <p:ext uri="{BB962C8B-B14F-4D97-AF65-F5344CB8AC3E}">
        <p14:creationId xmlns:p14="http://schemas.microsoft.com/office/powerpoint/2010/main" val="7270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50825"/>
            <a:ext cx="8229600" cy="612775"/>
          </a:xfrm>
          <a:prstGeom prst="rect">
            <a:avLst/>
          </a:prstGeom>
          <a:noFill/>
        </p:spPr>
        <p:txBody>
          <a:bodyPr>
            <a:noAutofit/>
          </a:bodyPr>
          <a:lstStyle/>
          <a:p>
            <a:r>
              <a:rPr lang="de-DE" sz="4950" b="1" i="1" dirty="0">
                <a:solidFill>
                  <a:srgbClr val="00B0F0"/>
                </a:solidFill>
                <a:latin typeface="AppleStorm" panose="02000603000000000000" pitchFamily="50" charset="0"/>
              </a:rPr>
              <a:t>What about</a:t>
            </a:r>
          </a:p>
        </p:txBody>
      </p:sp>
      <p:sp>
        <p:nvSpPr>
          <p:cNvPr id="4" name="Rectangle 3"/>
          <p:cNvSpPr/>
          <p:nvPr/>
        </p:nvSpPr>
        <p:spPr>
          <a:xfrm rot="21050982">
            <a:off x="4838507" y="708410"/>
            <a:ext cx="2100255" cy="923330"/>
          </a:xfrm>
          <a:prstGeom prst="rect">
            <a:avLst/>
          </a:prstGeom>
        </p:spPr>
        <p:txBody>
          <a:bodyPr wrap="none">
            <a:spAutoFit/>
          </a:bodyPr>
          <a:lstStyle/>
          <a:p>
            <a:r>
              <a:rPr lang="de-DE" sz="54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1383163" y="1222333"/>
            <a:ext cx="4382931" cy="923330"/>
          </a:xfrm>
          <a:prstGeom prst="rect">
            <a:avLst/>
          </a:prstGeom>
        </p:spPr>
        <p:txBody>
          <a:bodyPr wrap="none">
            <a:spAutoFit/>
          </a:bodyPr>
          <a:lstStyle/>
          <a:p>
            <a:r>
              <a:rPr lang="de-DE" sz="5400" b="1" i="1" dirty="0">
                <a:solidFill>
                  <a:schemeClr val="accent4">
                    <a:lumMod val="75000"/>
                  </a:schemeClr>
                </a:solidFill>
                <a:latin typeface="AppleStorm" panose="02000603000000000000" pitchFamily="50" charset="0"/>
              </a:rPr>
              <a:t>Presentations</a:t>
            </a:r>
            <a:r>
              <a:rPr lang="de-DE" sz="1350"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3918384" y="1916753"/>
            <a:ext cx="3940502" cy="784830"/>
          </a:xfrm>
          <a:prstGeom prst="rect">
            <a:avLst/>
          </a:prstGeom>
        </p:spPr>
        <p:txBody>
          <a:bodyPr wrap="none">
            <a:spAutoFit/>
          </a:bodyPr>
          <a:lstStyle/>
          <a:p>
            <a:r>
              <a:rPr lang="de-DE" sz="4500" b="1" i="1" dirty="0">
                <a:solidFill>
                  <a:schemeClr val="accent3"/>
                </a:solidFill>
                <a:latin typeface="AppleStorm" panose="02000603000000000000" pitchFamily="50" charset="0"/>
              </a:rPr>
              <a:t>Morning</a:t>
            </a:r>
            <a:r>
              <a:rPr lang="de-DE" sz="1350" b="1" i="1" dirty="0">
                <a:solidFill>
                  <a:schemeClr val="accent3"/>
                </a:solidFill>
                <a:latin typeface="AppleStorm" panose="02000603000000000000" pitchFamily="50" charset="0"/>
              </a:rPr>
              <a:t>  </a:t>
            </a:r>
            <a:r>
              <a:rPr lang="de-DE" sz="4500" b="1" i="1" dirty="0">
                <a:solidFill>
                  <a:schemeClr val="accent3"/>
                </a:solidFill>
                <a:latin typeface="AppleStorm" panose="02000603000000000000" pitchFamily="50" charset="0"/>
              </a:rPr>
              <a:t>Checks</a:t>
            </a:r>
          </a:p>
        </p:txBody>
      </p:sp>
      <p:sp>
        <p:nvSpPr>
          <p:cNvPr id="9" name="Rectangle 8"/>
          <p:cNvSpPr/>
          <p:nvPr/>
        </p:nvSpPr>
        <p:spPr>
          <a:xfrm>
            <a:off x="2266825" y="4014244"/>
            <a:ext cx="4618572" cy="1015663"/>
          </a:xfrm>
          <a:prstGeom prst="rect">
            <a:avLst/>
          </a:prstGeom>
        </p:spPr>
        <p:txBody>
          <a:bodyPr wrap="none">
            <a:spAutoFit/>
          </a:bodyPr>
          <a:lstStyle/>
          <a:p>
            <a:pPr algn="ctr"/>
            <a:r>
              <a:rPr lang="de-DE" sz="3000" b="1" i="1" dirty="0">
                <a:latin typeface="AppleStorm" panose="02000603000000000000" pitchFamily="50" charset="0"/>
              </a:rPr>
              <a:t>I‘m sure you are already </a:t>
            </a:r>
            <a:br>
              <a:rPr lang="de-DE" sz="3000" b="1" i="1" dirty="0">
                <a:latin typeface="AppleStorm" panose="02000603000000000000" pitchFamily="50" charset="0"/>
              </a:rPr>
            </a:br>
            <a:r>
              <a:rPr lang="de-DE" sz="3000" b="1" i="1" dirty="0">
                <a:latin typeface="AppleStorm" panose="02000603000000000000" pitchFamily="50" charset="0"/>
              </a:rPr>
              <a:t>thinking of more</a:t>
            </a:r>
          </a:p>
        </p:txBody>
      </p:sp>
      <p:sp>
        <p:nvSpPr>
          <p:cNvPr id="11" name="TextBox 10"/>
          <p:cNvSpPr txBox="1"/>
          <p:nvPr/>
        </p:nvSpPr>
        <p:spPr>
          <a:xfrm rot="21098800">
            <a:off x="1491577" y="2744557"/>
            <a:ext cx="4374486" cy="653256"/>
          </a:xfrm>
          <a:prstGeom prst="rect">
            <a:avLst/>
          </a:prstGeom>
          <a:noFill/>
        </p:spPr>
        <p:txBody>
          <a:bodyPr wrap="square" rtlCol="0">
            <a:spAutoFit/>
          </a:bodyPr>
          <a:lstStyle/>
          <a:p>
            <a:pPr>
              <a:lnSpc>
                <a:spcPct val="90000"/>
              </a:lnSpc>
            </a:pPr>
            <a:r>
              <a:rPr lang="en-GB" sz="405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4046793" y="3129107"/>
            <a:ext cx="4158462" cy="590931"/>
          </a:xfrm>
          <a:prstGeom prst="rect">
            <a:avLst/>
          </a:prstGeom>
          <a:noFill/>
        </p:spPr>
        <p:txBody>
          <a:bodyPr wrap="square" rtlCol="0">
            <a:spAutoFit/>
          </a:bodyPr>
          <a:lstStyle/>
          <a:p>
            <a:pPr>
              <a:lnSpc>
                <a:spcPct val="90000"/>
              </a:lnSpc>
            </a:pPr>
            <a:r>
              <a:rPr lang="en-GB" sz="36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548640" y="1220788"/>
            <a:ext cx="8595360" cy="1621472"/>
          </a:xfrm>
        </p:spPr>
        <p:txBody>
          <a:bodyPr/>
          <a:lstStyle/>
          <a:p>
            <a:r>
              <a:rPr lang="en-GB" sz="2800" dirty="0">
                <a:solidFill>
                  <a:schemeClr val="tx2"/>
                </a:solidFill>
              </a:rPr>
              <a:t>Pester provides a framework for running unit tests to execute and validate PowerShell commands from within PowerShell</a:t>
            </a:r>
          </a:p>
          <a:p>
            <a:endParaRPr lang="de-DE" sz="2800" dirty="0">
              <a:solidFill>
                <a:schemeClr val="tx2"/>
              </a:solidFill>
            </a:endParaRPr>
          </a:p>
        </p:txBody>
      </p:sp>
      <p:sp>
        <p:nvSpPr>
          <p:cNvPr id="5" name="TextBox 4"/>
          <p:cNvSpPr txBox="1"/>
          <p:nvPr/>
        </p:nvSpPr>
        <p:spPr>
          <a:xfrm>
            <a:off x="4139954" y="3929435"/>
            <a:ext cx="3796477" cy="369332"/>
          </a:xfrm>
          <a:prstGeom prst="rect">
            <a:avLst/>
          </a:prstGeom>
          <a:noFill/>
        </p:spPr>
        <p:txBody>
          <a:bodyPr wrap="square" rtlCol="0" anchor="t">
            <a:spAutoFit/>
          </a:bodyPr>
          <a:lstStyle/>
          <a:p>
            <a:r>
              <a:rPr lang="en-GB" dirty="0">
                <a:solidFill>
                  <a:schemeClr val="tx2"/>
                </a:solidFill>
              </a:rPr>
              <a:t>        sqlps.io/pester  </a:t>
            </a:r>
            <a:endParaRPr lang="en-US" sz="1350"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is Pester?</a:t>
            </a:r>
          </a:p>
        </p:txBody>
      </p:sp>
    </p:spTree>
    <p:extLst>
      <p:ext uri="{BB962C8B-B14F-4D97-AF65-F5344CB8AC3E}">
        <p14:creationId xmlns:p14="http://schemas.microsoft.com/office/powerpoint/2010/main" val="352246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295" y="912804"/>
            <a:ext cx="5497234" cy="3975906"/>
          </a:xfrm>
          <a:prstGeom prst="rect">
            <a:avLst/>
          </a:prstGeom>
        </p:spPr>
      </p:pic>
      <p:sp>
        <p:nvSpPr>
          <p:cNvPr id="4" name="Title 1">
            <a:extLst>
              <a:ext uri="{FF2B5EF4-FFF2-40B4-BE49-F238E27FC236}">
                <a16:creationId xmlns:a16="http://schemas.microsoft.com/office/drawing/2014/main" id="{120BD190-7C53-4AEE-9871-FC1B5914B9B9}"/>
              </a:ext>
            </a:extLst>
          </p:cNvPr>
          <p:cNvSpPr txBox="1">
            <a:spLocks/>
          </p:cNvSpPr>
          <p:nvPr/>
        </p:nvSpPr>
        <p:spPr>
          <a:xfrm>
            <a:off x="241704" y="259963"/>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157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57" y="1004244"/>
            <a:ext cx="4549493" cy="3594099"/>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407695" y="28460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Apologies. Forgive Me!</a:t>
            </a:r>
            <a:endParaRPr lang="en-GB" sz="1800" dirty="0"/>
          </a:p>
        </p:txBody>
      </p:sp>
    </p:spTree>
    <p:extLst>
      <p:ext uri="{BB962C8B-B14F-4D97-AF65-F5344CB8AC3E}">
        <p14:creationId xmlns:p14="http://schemas.microsoft.com/office/powerpoint/2010/main" val="18523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a:t>
            </a:r>
            <a:br>
              <a:rPr lang="en-GB" dirty="0"/>
            </a:br>
            <a:endParaRPr lang="en-US" dirty="0"/>
          </a:p>
        </p:txBody>
      </p:sp>
      <p:sp>
        <p:nvSpPr>
          <p:cNvPr id="3" name="Inhaltsplatzhalter 2"/>
          <p:cNvSpPr>
            <a:spLocks noGrp="1"/>
          </p:cNvSpPr>
          <p:nvPr>
            <p:ph idx="4294967295"/>
          </p:nvPr>
        </p:nvSpPr>
        <p:spPr>
          <a:xfrm>
            <a:off x="774700" y="876300"/>
            <a:ext cx="8369300" cy="3589338"/>
          </a:xfrm>
        </p:spPr>
        <p:txBody>
          <a:bodyPr>
            <a:noAutofit/>
          </a:bodyPr>
          <a:lstStyle/>
          <a:p>
            <a:r>
              <a:rPr lang="en-GB" sz="1400" dirty="0">
                <a:solidFill>
                  <a:srgbClr val="00B050"/>
                </a:solidFill>
                <a:effectLst/>
              </a:rPr>
              <a:t>Be</a:t>
            </a:r>
            <a:r>
              <a:rPr lang="en-GB" sz="1400" dirty="0">
                <a:effectLst/>
              </a:rPr>
              <a:t>	</a:t>
            </a:r>
            <a:r>
              <a:rPr lang="en-GB" sz="1400" dirty="0"/>
              <a:t>	</a:t>
            </a:r>
            <a:r>
              <a:rPr lang="en-GB" sz="1400" dirty="0">
                <a:effectLst/>
              </a:rPr>
              <a:t>Compares one object with another for equality. Case Insensitive</a:t>
            </a:r>
            <a:br>
              <a:rPr lang="en-GB" sz="1400" dirty="0">
                <a:effectLst/>
              </a:rPr>
            </a:br>
            <a:r>
              <a:rPr lang="en-GB" sz="1400" dirty="0" err="1">
                <a:solidFill>
                  <a:srgbClr val="00B050"/>
                </a:solidFill>
                <a:effectLst/>
              </a:rPr>
              <a:t>BeExactly</a:t>
            </a:r>
            <a:r>
              <a:rPr lang="en-GB" sz="1400" dirty="0">
                <a:solidFill>
                  <a:srgbClr val="00B050"/>
                </a:solidFill>
              </a:rPr>
              <a:t>		</a:t>
            </a:r>
            <a:r>
              <a:rPr lang="en-GB" sz="1400" dirty="0">
                <a:effectLst/>
              </a:rPr>
              <a:t>Compares one object with another for equality. Case Sensitive</a:t>
            </a:r>
            <a:br>
              <a:rPr lang="en-GB" sz="1400" dirty="0">
                <a:effectLst/>
              </a:rPr>
            </a:br>
            <a:r>
              <a:rPr lang="en-GB" sz="1400" dirty="0" err="1">
                <a:solidFill>
                  <a:srgbClr val="00B050"/>
                </a:solidFill>
                <a:effectLst/>
              </a:rPr>
              <a:t>BeGreaterThan</a:t>
            </a:r>
            <a:r>
              <a:rPr lang="en-GB" sz="1400" dirty="0">
                <a:solidFill>
                  <a:srgbClr val="00B050"/>
                </a:solidFill>
              </a:rPr>
              <a:t>	</a:t>
            </a:r>
            <a:r>
              <a:rPr lang="en-GB" sz="1400" dirty="0">
                <a:effectLst/>
              </a:rPr>
              <a:t>Asserts that a number is greater than an expected value.</a:t>
            </a:r>
            <a:br>
              <a:rPr lang="en-GB" sz="1400" dirty="0">
                <a:effectLst/>
              </a:rPr>
            </a:br>
            <a:r>
              <a:rPr lang="en-GB" sz="1400" dirty="0" err="1">
                <a:solidFill>
                  <a:srgbClr val="00B050"/>
                </a:solidFill>
                <a:effectLst/>
              </a:rPr>
              <a:t>BeLessThan</a:t>
            </a:r>
            <a:r>
              <a:rPr lang="en-GB" sz="1400" dirty="0">
                <a:solidFill>
                  <a:srgbClr val="00B050"/>
                </a:solidFill>
              </a:rPr>
              <a:t>		</a:t>
            </a:r>
            <a:r>
              <a:rPr lang="en-GB" sz="1400" dirty="0">
                <a:effectLst/>
              </a:rPr>
              <a:t>Asserts that a number is less than an expected value.</a:t>
            </a:r>
            <a:br>
              <a:rPr lang="en-GB" sz="1400" dirty="0">
                <a:effectLst/>
              </a:rPr>
            </a:br>
            <a:r>
              <a:rPr lang="en-GB" sz="1400" dirty="0" err="1">
                <a:solidFill>
                  <a:srgbClr val="00B050"/>
                </a:solidFill>
                <a:effectLst/>
              </a:rPr>
              <a:t>BeLike</a:t>
            </a:r>
            <a:r>
              <a:rPr lang="en-GB" sz="1400" dirty="0">
                <a:solidFill>
                  <a:srgbClr val="00B050"/>
                </a:solidFill>
                <a:effectLst/>
              </a:rPr>
              <a:t>	</a:t>
            </a:r>
            <a:r>
              <a:rPr lang="en-GB" sz="1400" dirty="0">
                <a:effectLst/>
              </a:rPr>
              <a:t>  	Asserts that the actual value matches a wildcard pattern using -like operator. 		Case Insensitive</a:t>
            </a:r>
            <a:br>
              <a:rPr lang="en-GB" sz="1400" dirty="0">
                <a:effectLst/>
              </a:rPr>
            </a:br>
            <a:r>
              <a:rPr lang="en-GB" sz="1400" dirty="0" err="1">
                <a:solidFill>
                  <a:srgbClr val="00B050"/>
                </a:solidFill>
                <a:effectLst/>
              </a:rPr>
              <a:t>BeLikeExactly</a:t>
            </a:r>
            <a:r>
              <a:rPr lang="en-GB" sz="1400" dirty="0">
                <a:solidFill>
                  <a:srgbClr val="00B050"/>
                </a:solidFill>
              </a:rPr>
              <a:t>  	</a:t>
            </a:r>
            <a:r>
              <a:rPr lang="en-GB" sz="1400" dirty="0">
                <a:effectLst/>
              </a:rPr>
              <a:t>Asserts that the actual value matches a wildcard pattern using -like operator. 		Case Sensitive</a:t>
            </a:r>
            <a:br>
              <a:rPr lang="en-GB" sz="1400" dirty="0">
                <a:effectLst/>
              </a:rPr>
            </a:br>
            <a:r>
              <a:rPr lang="en-GB" sz="1400" dirty="0" err="1">
                <a:solidFill>
                  <a:srgbClr val="00B050"/>
                </a:solidFill>
                <a:effectLst/>
              </a:rPr>
              <a:t>BeOfType</a:t>
            </a:r>
            <a:r>
              <a:rPr lang="en-GB" sz="1400" dirty="0">
                <a:solidFill>
                  <a:srgbClr val="00B050"/>
                </a:solidFill>
                <a:effectLst/>
              </a:rPr>
              <a:t>		</a:t>
            </a:r>
            <a:r>
              <a:rPr lang="en-GB" sz="1400" dirty="0">
                <a:effectLst/>
              </a:rPr>
              <a:t>Asserts that the actual value should be an object of a specified type</a:t>
            </a:r>
            <a:br>
              <a:rPr lang="en-GB" sz="1400" dirty="0">
                <a:effectLst/>
              </a:rPr>
            </a:br>
            <a:r>
              <a:rPr lang="en-GB" sz="1400" dirty="0">
                <a:solidFill>
                  <a:srgbClr val="00B050"/>
                </a:solidFill>
                <a:effectLst/>
              </a:rPr>
              <a:t>Exist		</a:t>
            </a:r>
            <a:r>
              <a:rPr lang="en-GB" sz="1400" dirty="0">
                <a:effectLst/>
              </a:rPr>
              <a:t>Does not perform any comparison but checks if the object calling Exist is present 		in a PS Provider.</a:t>
            </a:r>
            <a:br>
              <a:rPr lang="en-GB" sz="1400" dirty="0">
                <a:effectLst/>
              </a:rPr>
            </a:br>
            <a:r>
              <a:rPr lang="en-GB" sz="1400" dirty="0">
                <a:solidFill>
                  <a:srgbClr val="00B050"/>
                </a:solidFill>
                <a:effectLst/>
              </a:rPr>
              <a:t>Contain</a:t>
            </a:r>
            <a:r>
              <a:rPr lang="en-GB" sz="1400" dirty="0">
                <a:effectLst/>
              </a:rPr>
              <a:t>	   	Checks to see if a file contains the specified text. Case Insensitive</a:t>
            </a:r>
            <a:br>
              <a:rPr lang="en-GB" sz="1400" dirty="0">
                <a:effectLst/>
              </a:rPr>
            </a:br>
            <a:r>
              <a:rPr lang="en-GB" sz="1400" dirty="0" err="1">
                <a:solidFill>
                  <a:srgbClr val="00B050"/>
                </a:solidFill>
                <a:effectLst/>
              </a:rPr>
              <a:t>ContainExactly</a:t>
            </a:r>
            <a:r>
              <a:rPr lang="en-GB" sz="1400" dirty="0">
                <a:solidFill>
                  <a:srgbClr val="00B050"/>
                </a:solidFill>
                <a:effectLst/>
              </a:rPr>
              <a:t> </a:t>
            </a:r>
            <a:r>
              <a:rPr lang="en-GB" sz="1400" dirty="0">
                <a:effectLst/>
              </a:rPr>
              <a:t>  	Checks to see if a file contains the specified text. Case Sensitive</a:t>
            </a:r>
            <a:br>
              <a:rPr lang="en-GB" sz="1400" dirty="0">
                <a:effectLst/>
              </a:rPr>
            </a:br>
            <a:r>
              <a:rPr lang="en-GB" sz="1400" dirty="0">
                <a:solidFill>
                  <a:srgbClr val="00B050"/>
                </a:solidFill>
                <a:effectLst/>
              </a:rPr>
              <a:t>Match	</a:t>
            </a:r>
            <a:r>
              <a:rPr lang="en-GB" sz="1400" dirty="0">
                <a:effectLst/>
              </a:rPr>
              <a:t>   	Uses a regular expression to compare two objects. Case Insensitive</a:t>
            </a:r>
            <a:br>
              <a:rPr lang="en-GB" sz="1400" dirty="0">
                <a:effectLst/>
              </a:rPr>
            </a:br>
            <a:r>
              <a:rPr lang="en-GB" sz="1400" dirty="0" err="1">
                <a:solidFill>
                  <a:srgbClr val="00B050"/>
                </a:solidFill>
                <a:effectLst/>
              </a:rPr>
              <a:t>MatchExactly</a:t>
            </a:r>
            <a:r>
              <a:rPr lang="en-GB" sz="1400" dirty="0">
                <a:solidFill>
                  <a:srgbClr val="00B050"/>
                </a:solidFill>
                <a:effectLst/>
              </a:rPr>
              <a:t>	</a:t>
            </a:r>
            <a:r>
              <a:rPr lang="en-GB" sz="1400" dirty="0">
                <a:effectLst/>
              </a:rPr>
              <a:t>Uses a regular expression to compare two objects. Case Sensitive</a:t>
            </a:r>
            <a:br>
              <a:rPr lang="en-GB" sz="1400" dirty="0">
                <a:effectLst/>
              </a:rPr>
            </a:br>
            <a:r>
              <a:rPr lang="en-GB" sz="1400" dirty="0">
                <a:solidFill>
                  <a:srgbClr val="00B050"/>
                </a:solidFill>
                <a:effectLst/>
              </a:rPr>
              <a:t>Throw	   </a:t>
            </a:r>
            <a:r>
              <a:rPr lang="en-GB" sz="1400" dirty="0">
                <a:effectLst/>
              </a:rPr>
              <a:t>	Checks if an exception was thrown in the input </a:t>
            </a:r>
            <a:r>
              <a:rPr lang="en-GB" sz="1400" dirty="0" err="1">
                <a:effectLst/>
              </a:rPr>
              <a:t>ScriptBlock</a:t>
            </a:r>
            <a:r>
              <a:rPr lang="en-GB" sz="1400" dirty="0">
                <a:effectLst/>
              </a:rPr>
              <a:t>. </a:t>
            </a:r>
            <a:br>
              <a:rPr lang="en-GB" sz="1400" dirty="0">
                <a:effectLst/>
              </a:rPr>
            </a:br>
            <a:r>
              <a:rPr lang="en-GB" sz="1400" dirty="0" err="1">
                <a:solidFill>
                  <a:srgbClr val="00B050"/>
                </a:solidFill>
                <a:effectLst/>
              </a:rPr>
              <a:t>BeNullOrEmpty</a:t>
            </a:r>
            <a:r>
              <a:rPr lang="en-GB" sz="1400" dirty="0">
                <a:effectLst/>
              </a:rPr>
              <a:t> 	Checks values for null or empty (strings).</a:t>
            </a:r>
          </a:p>
          <a:p>
            <a:endParaRPr lang="de-DE" sz="1400"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Tree>
    <p:extLst>
      <p:ext uri="{BB962C8B-B14F-4D97-AF65-F5344CB8AC3E}">
        <p14:creationId xmlns:p14="http://schemas.microsoft.com/office/powerpoint/2010/main" val="6100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77545" y="864183"/>
            <a:ext cx="7483475" cy="3741738"/>
          </a:xfrm>
        </p:spPr>
      </p:pic>
    </p:spTree>
    <p:extLst>
      <p:ext uri="{BB962C8B-B14F-4D97-AF65-F5344CB8AC3E}">
        <p14:creationId xmlns:p14="http://schemas.microsoft.com/office/powerpoint/2010/main" val="1209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425356" y="887480"/>
            <a:ext cx="5710557" cy="321218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a:t>
            </a:r>
            <a:r>
              <a:rPr lang="en-GB" dirty="0" err="1"/>
              <a:t>EVERYthing</a:t>
            </a:r>
            <a:r>
              <a:rPr lang="en-GB" dirty="0"/>
              <a:t>!</a:t>
            </a:r>
            <a:endParaRPr lang="en-GB" sz="18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339568" y="4356504"/>
            <a:ext cx="6892945" cy="369332"/>
          </a:xfrm>
          <a:prstGeom prst="rect">
            <a:avLst/>
          </a:prstGeom>
          <a:noFill/>
        </p:spPr>
        <p:txBody>
          <a:bodyPr wrap="square" rtlCol="0">
            <a:spAutoFit/>
          </a:bodyPr>
          <a:lstStyle/>
          <a:p>
            <a:r>
              <a:rPr lang="en-GB"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3027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glasses&#10;&#10;Description generated with very high confidence">
            <a:extLst>
              <a:ext uri="{FF2B5EF4-FFF2-40B4-BE49-F238E27FC236}">
                <a16:creationId xmlns:a16="http://schemas.microsoft.com/office/drawing/2014/main" id="{0F5997D4-4616-4222-9B9B-03621BAA2F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840" y="759212"/>
            <a:ext cx="1443381" cy="1443381"/>
          </a:xfrm>
          <a:prstGeom prst="rect">
            <a:avLst/>
          </a:prstGeom>
        </p:spPr>
      </p:pic>
      <p:sp>
        <p:nvSpPr>
          <p:cNvPr id="44" name="Title 43"/>
          <p:cNvSpPr>
            <a:spLocks noGrp="1"/>
          </p:cNvSpPr>
          <p:nvPr>
            <p:ph type="title"/>
          </p:nvPr>
        </p:nvSpPr>
        <p:spPr>
          <a:xfrm>
            <a:off x="1147313" y="2632939"/>
            <a:ext cx="3036498" cy="470928"/>
          </a:xfrm>
        </p:spPr>
        <p:txBody>
          <a:bodyPr>
            <a:normAutofit fontScale="90000"/>
          </a:bodyPr>
          <a:lstStyle/>
          <a:p>
            <a:pPr defTabSz="914378">
              <a:spcBef>
                <a:spcPts val="0"/>
              </a:spcBef>
              <a:defRPr/>
            </a:pPr>
            <a:r>
              <a:rPr lang="en-US" kern="0" dirty="0">
                <a:solidFill>
                  <a:srgbClr val="101820"/>
                </a:solidFill>
                <a:latin typeface="Segoe UI Light"/>
                <a:cs typeface="Segoe UI Light"/>
                <a:sym typeface="Segoe UI Light"/>
              </a:rPr>
              <a:t>Rob Sewell</a:t>
            </a:r>
          </a:p>
        </p:txBody>
      </p:sp>
      <p:sp>
        <p:nvSpPr>
          <p:cNvPr id="45" name="Text Placeholder 44"/>
          <p:cNvSpPr>
            <a:spLocks noGrp="1"/>
          </p:cNvSpPr>
          <p:nvPr>
            <p:ph type="body" sz="quarter" idx="10"/>
          </p:nvPr>
        </p:nvSpPr>
        <p:spPr>
          <a:xfrm>
            <a:off x="520090" y="3103628"/>
            <a:ext cx="4293705" cy="405685"/>
          </a:xfrm>
        </p:spPr>
        <p:txBody>
          <a:bodyPr/>
          <a:lstStyle/>
          <a:p>
            <a:r>
              <a:rPr lang="en-US" dirty="0"/>
              <a:t>Consultant, Sewells Consulting Ltd</a:t>
            </a:r>
          </a:p>
        </p:txBody>
      </p:sp>
      <p:sp>
        <p:nvSpPr>
          <p:cNvPr id="157" name="Text Placeholder 156"/>
          <p:cNvSpPr>
            <a:spLocks noGrp="1"/>
          </p:cNvSpPr>
          <p:nvPr>
            <p:ph type="body" sz="quarter" idx="18"/>
          </p:nvPr>
        </p:nvSpPr>
        <p:spPr>
          <a:xfrm>
            <a:off x="1514097" y="3835662"/>
            <a:ext cx="1445956" cy="261938"/>
          </a:xfrm>
        </p:spPr>
        <p:txBody>
          <a:bodyPr/>
          <a:lstStyle/>
          <a:p>
            <a:r>
              <a:rPr lang="en-US" dirty="0"/>
              <a:t>/in/</a:t>
            </a:r>
            <a:r>
              <a:rPr lang="en-US" dirty="0" err="1"/>
              <a:t>robsewellsqldba</a:t>
            </a:r>
            <a:endParaRPr lang="en-US" dirty="0"/>
          </a:p>
        </p:txBody>
      </p:sp>
      <p:sp>
        <p:nvSpPr>
          <p:cNvPr id="158" name="Text Placeholder 157"/>
          <p:cNvSpPr>
            <a:spLocks noGrp="1"/>
          </p:cNvSpPr>
          <p:nvPr>
            <p:ph type="body" sz="quarter" idx="19"/>
          </p:nvPr>
        </p:nvSpPr>
        <p:spPr>
          <a:xfrm>
            <a:off x="3302770" y="3835661"/>
            <a:ext cx="1378560" cy="244269"/>
          </a:xfrm>
        </p:spPr>
        <p:txBody>
          <a:bodyPr>
            <a:normAutofit lnSpcReduction="10000"/>
          </a:bodyPr>
          <a:lstStyle/>
          <a:p>
            <a:r>
              <a:rPr lang="en-US" dirty="0"/>
              <a:t>@</a:t>
            </a:r>
            <a:r>
              <a:rPr lang="en-US" dirty="0" err="1"/>
              <a:t>sqldbawithbeard</a:t>
            </a:r>
            <a:endParaRPr lang="en-US" dirty="0"/>
          </a:p>
        </p:txBody>
      </p:sp>
      <p:grpSp>
        <p:nvGrpSpPr>
          <p:cNvPr id="91" name="Group 90"/>
          <p:cNvGrpSpPr/>
          <p:nvPr/>
        </p:nvGrpSpPr>
        <p:grpSpPr>
          <a:xfrm>
            <a:off x="3099230" y="3850331"/>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5" y="3850331"/>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3" y="1121553"/>
            <a:ext cx="2833895" cy="268836"/>
          </a:xfrm>
        </p:spPr>
        <p:txBody>
          <a:bodyPr/>
          <a:lstStyle/>
          <a:p>
            <a:r>
              <a:rPr lang="en-US" dirty="0" err="1"/>
              <a:t>Sewells</a:t>
            </a:r>
            <a:r>
              <a:rPr lang="en-US" dirty="0"/>
              <a:t> Consulting Limited</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3" y="1390862"/>
            <a:ext cx="2833895" cy="594513"/>
          </a:xfrm>
        </p:spPr>
        <p:txBody>
          <a:bodyPr/>
          <a:lstStyle/>
          <a:p>
            <a:pPr>
              <a:lnSpc>
                <a:spcPct val="120000"/>
              </a:lnSpc>
            </a:pPr>
            <a:r>
              <a:rPr lang="en-US" dirty="0"/>
              <a:t>PowerShell Automator, PowerShell Trainer, Database DevOps</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3" y="2241809"/>
            <a:ext cx="2833895" cy="268836"/>
          </a:xfrm>
        </p:spPr>
        <p:txBody>
          <a:bodyPr/>
          <a:lstStyle/>
          <a:p>
            <a:r>
              <a:rPr lang="en-US" dirty="0"/>
              <a:t>MVP, 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3" y="2511118"/>
            <a:ext cx="2833895" cy="641786"/>
          </a:xfrm>
        </p:spPr>
        <p:txBody>
          <a:bodyPr/>
          <a:lstStyle/>
          <a:p>
            <a:pPr>
              <a:lnSpc>
                <a:spcPct val="120000"/>
              </a:lnSpc>
            </a:pPr>
            <a:r>
              <a:rPr lang="en-US" dirty="0"/>
              <a:t>Half a Best Speaker!!, PowerShell and SQL user groups, national and international events</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3" y="3345531"/>
            <a:ext cx="2833895" cy="268836"/>
          </a:xfrm>
        </p:spPr>
        <p:txBody>
          <a:bodyPr/>
          <a:lstStyle/>
          <a:p>
            <a:r>
              <a:rPr lang="en-US" dirty="0" err="1"/>
              <a:t>dbatools</a:t>
            </a:r>
            <a:r>
              <a:rPr lang="en-US" dirty="0"/>
              <a:t> dbareports SQLDiagAPI</a:t>
            </a:r>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3" y="3806995"/>
            <a:ext cx="2833895" cy="594513"/>
          </a:xfrm>
        </p:spPr>
        <p:txBody>
          <a:bodyPr/>
          <a:lstStyle/>
          <a:p>
            <a:pPr>
              <a:lnSpc>
                <a:spcPct val="120000"/>
              </a:lnSpc>
            </a:pPr>
            <a:r>
              <a:rPr lang="en-US" dirty="0"/>
              <a:t>Loves Pester. Always available for help via the usual social media channels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2209418" y="4438618"/>
            <a:ext cx="1179803" cy="354012"/>
          </a:xfrm>
        </p:spPr>
        <p:txBody>
          <a:bodyPr/>
          <a:lstStyle/>
          <a:p>
            <a:r>
              <a:rPr lang="en-US" dirty="0"/>
              <a:t>robsewell.info</a:t>
            </a:r>
          </a:p>
        </p:txBody>
      </p:sp>
    </p:spTree>
    <p:extLst>
      <p:ext uri="{BB962C8B-B14F-4D97-AF65-F5344CB8AC3E}">
        <p14:creationId xmlns:p14="http://schemas.microsoft.com/office/powerpoint/2010/main" val="1846184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480497" y="970100"/>
            <a:ext cx="8517897" cy="3759491"/>
          </a:xfrm>
          <a:prstGeom prst="rect">
            <a:avLst/>
          </a:prstGeom>
          <a:noFill/>
        </p:spPr>
        <p:txBody>
          <a:bodyPr wrap="square" rtlCol="0">
            <a:spAutoFit/>
          </a:bodyPr>
          <a:lstStyle/>
          <a:p>
            <a:pPr algn="ctr">
              <a:lnSpc>
                <a:spcPct val="90000"/>
              </a:lnSpc>
            </a:pPr>
            <a:r>
              <a:rPr lang="en-GB" sz="2400" dirty="0">
                <a:solidFill>
                  <a:schemeClr val="tx2"/>
                </a:solidFill>
              </a:rPr>
              <a:t>Which Does </a:t>
            </a:r>
            <a:r>
              <a:rPr lang="en-GB" sz="2400" u="sng" dirty="0">
                <a:solidFill>
                  <a:schemeClr val="tx2"/>
                </a:solidFill>
              </a:rPr>
              <a:t>NOT</a:t>
            </a:r>
            <a:r>
              <a:rPr lang="en-GB" sz="2400" dirty="0">
                <a:solidFill>
                  <a:schemeClr val="tx2"/>
                </a:solidFill>
              </a:rPr>
              <a:t> include</a:t>
            </a:r>
          </a:p>
          <a:p>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Describe “Bag Packing” {</a:t>
            </a:r>
          </a:p>
          <a:p>
            <a:r>
              <a:rPr lang="en-GB" sz="2000" dirty="0">
                <a:solidFill>
                  <a:srgbClr val="333333"/>
                </a:solidFill>
                <a:latin typeface="Consolas" panose="020B0609020204030204" pitchFamily="49" charset="0"/>
              </a:rPr>
              <a:t>    Context “Hardware”{</a:t>
            </a:r>
          </a:p>
          <a:p>
            <a:r>
              <a:rPr lang="en-GB" sz="2000" dirty="0">
                <a:solidFill>
                  <a:srgbClr val="333333"/>
                </a:solidFill>
                <a:latin typeface="Consolas" panose="020B0609020204030204" pitchFamily="49" charset="0"/>
              </a:rPr>
              <a:t>        It “Bag Should include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r>
              <a:rPr lang="en-GB" sz="2000" dirty="0">
                <a:solidFill>
                  <a:srgbClr val="00008B"/>
                </a:solidFill>
                <a:latin typeface="Consolas" panose="020B0609020204030204" pitchFamily="49" charset="0"/>
              </a:rPr>
              <a:t>$</a:t>
            </a:r>
            <a:r>
              <a:rPr lang="en-GB" sz="2000" dirty="0" err="1">
                <a:solidFill>
                  <a:srgbClr val="FF4500"/>
                </a:solidFill>
                <a:latin typeface="Consolas" panose="020B0609020204030204" pitchFamily="49" charset="0"/>
              </a:rPr>
              <a:t>bag</a:t>
            </a:r>
            <a:r>
              <a:rPr lang="en-GB" sz="2000" dirty="0" err="1">
                <a:solidFill>
                  <a:srgbClr val="0000FF"/>
                </a:solidFill>
                <a:latin typeface="Consolas" panose="020B0609020204030204" pitchFamily="49" charset="0"/>
              </a:rPr>
              <a:t>.Contents</a:t>
            </a:r>
            <a:r>
              <a:rPr lang="en-GB" sz="2000" dirty="0">
                <a:solidFill>
                  <a:srgbClr val="333333"/>
                </a:solidFill>
                <a:latin typeface="Consolas" panose="020B0609020204030204" pitchFamily="49" charset="0"/>
              </a:rPr>
              <a:t> –contains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a:t>
            </a:r>
            <a:r>
              <a:rPr lang="en-GB" sz="2000" dirty="0">
                <a:solidFill>
                  <a:srgbClr val="A9A9A9"/>
                </a:solidFill>
                <a:latin typeface="Consolas" panose="020B0609020204030204" pitchFamily="49" charset="0"/>
              </a:rPr>
              <a:t>|</a:t>
            </a:r>
            <a:r>
              <a:rPr lang="en-GB" sz="2000" dirty="0">
                <a:solidFill>
                  <a:srgbClr val="333333"/>
                </a:solidFill>
                <a:latin typeface="Consolas" panose="020B0609020204030204" pitchFamily="49" charset="0"/>
              </a:rPr>
              <a:t> Should Be </a:t>
            </a:r>
            <a:r>
              <a:rPr lang="en-GB" sz="2000" dirty="0">
                <a:solidFill>
                  <a:srgbClr val="00008B"/>
                </a:solidFill>
                <a:latin typeface="Consolas" panose="020B0609020204030204" pitchFamily="49" charset="0"/>
              </a:rPr>
              <a:t>$</a:t>
            </a:r>
            <a:r>
              <a:rPr lang="en-GB" sz="2000" dirty="0">
                <a:solidFill>
                  <a:srgbClr val="008080"/>
                </a:solidFill>
                <a:latin typeface="Consolas" panose="020B0609020204030204" pitchFamily="49" charset="0"/>
              </a:rPr>
              <a:t>True</a:t>
            </a:r>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a:t>
            </a:r>
          </a:p>
          <a:p>
            <a:pPr>
              <a:lnSpc>
                <a:spcPct val="90000"/>
              </a:lnSpc>
            </a:pPr>
            <a:endParaRPr lang="en-GB" sz="2100" dirty="0">
              <a:solidFill>
                <a:schemeClr val="tx2"/>
              </a:solidFill>
            </a:endParaRPr>
          </a:p>
          <a:p>
            <a:pPr algn="ctr">
              <a:lnSpc>
                <a:spcPct val="90000"/>
              </a:lnSpc>
            </a:pPr>
            <a:r>
              <a:rPr lang="en-GB" sz="2100" dirty="0">
                <a:solidFill>
                  <a:schemeClr val="tx2"/>
                </a:solidFill>
              </a:rPr>
              <a:t>I had no virtual machines with me</a:t>
            </a:r>
            <a:br>
              <a:rPr lang="en-GB" sz="2100" dirty="0">
                <a:solidFill>
                  <a:schemeClr val="tx2"/>
                </a:solidFill>
              </a:rPr>
            </a:br>
            <a:r>
              <a:rPr lang="en-GB" sz="21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7862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Hey Beardy!</a:t>
            </a:r>
          </a:p>
        </p:txBody>
      </p:sp>
      <p:sp>
        <p:nvSpPr>
          <p:cNvPr id="7" name="TextBox 6"/>
          <p:cNvSpPr txBox="1"/>
          <p:nvPr/>
        </p:nvSpPr>
        <p:spPr>
          <a:xfrm>
            <a:off x="978225" y="1507656"/>
            <a:ext cx="4918781" cy="1311128"/>
          </a:xfrm>
          <a:prstGeom prst="rect">
            <a:avLst/>
          </a:prstGeom>
          <a:noFill/>
        </p:spPr>
        <p:txBody>
          <a:bodyPr wrap="square" rtlCol="0">
            <a:spAutoFit/>
          </a:bodyPr>
          <a:lstStyle/>
          <a:p>
            <a:pPr algn="ctr">
              <a:lnSpc>
                <a:spcPct val="90000"/>
              </a:lnSpc>
            </a:pPr>
            <a:r>
              <a:rPr lang="en-GB" sz="4400" dirty="0">
                <a:solidFill>
                  <a:schemeClr val="tx2"/>
                </a:solidFill>
              </a:rPr>
              <a:t>DEMO </a:t>
            </a:r>
          </a:p>
          <a:p>
            <a:pPr algn="ctr">
              <a:lnSpc>
                <a:spcPct val="90000"/>
              </a:lnSpc>
            </a:pPr>
            <a:r>
              <a:rPr lang="en-GB" sz="4400"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1" y="1437624"/>
            <a:ext cx="1735805" cy="3078342"/>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We all have checklists – manual testing is error-prone</a:t>
            </a:r>
          </a:p>
          <a:p>
            <a:pPr marL="342900" indent="-342900">
              <a:buFont typeface="Arial" panose="020B0604020202020204" pitchFamily="34" charset="0"/>
              <a:buChar char="•"/>
            </a:pPr>
            <a:r>
              <a:rPr lang="en-GB" sz="2400" dirty="0">
                <a:solidFill>
                  <a:schemeClr val="tx2"/>
                </a:solidFill>
              </a:rPr>
              <a:t>Pester is a Unit Testing Framework for PowerShell</a:t>
            </a:r>
          </a:p>
          <a:p>
            <a:pPr marL="342900" indent="-342900">
              <a:buFont typeface="Arial" panose="020B0604020202020204" pitchFamily="34" charset="0"/>
              <a:buChar char="•"/>
            </a:pPr>
            <a:r>
              <a:rPr lang="en-GB" sz="2400" dirty="0">
                <a:solidFill>
                  <a:schemeClr val="tx2"/>
                </a:solidFill>
              </a:rPr>
              <a:t>You can use it to validate your infrastructure</a:t>
            </a:r>
          </a:p>
          <a:p>
            <a:pPr marL="342900" indent="-342900">
              <a:buFont typeface="Arial" panose="020B0604020202020204" pitchFamily="34" charset="0"/>
              <a:buChar char="•"/>
            </a:pPr>
            <a:r>
              <a:rPr lang="en-GB" sz="2400" dirty="0">
                <a:solidFill>
                  <a:schemeClr val="tx2"/>
                </a:solidFill>
              </a:rPr>
              <a:t>The basic syntax - Describe, Context and It code blocks</a:t>
            </a:r>
          </a:p>
          <a:p>
            <a:pPr marL="342900" indent="-342900">
              <a:buFont typeface="Arial" panose="020B0604020202020204" pitchFamily="34" charset="0"/>
              <a:buChar char="•"/>
            </a:pPr>
            <a:r>
              <a:rPr lang="en-GB" sz="2400" dirty="0">
                <a:solidFill>
                  <a:schemeClr val="tx2"/>
                </a:solidFill>
              </a:rPr>
              <a:t>The Should command is used for testing assertions</a:t>
            </a:r>
          </a:p>
          <a:p>
            <a:pPr marL="342900" indent="-342900">
              <a:buFont typeface="Arial" panose="020B0604020202020204" pitchFamily="34" charset="0"/>
              <a:buChar char="•"/>
            </a:pPr>
            <a:r>
              <a:rPr lang="en-GB" sz="2400" dirty="0">
                <a:solidFill>
                  <a:schemeClr val="tx2"/>
                </a:solidFill>
              </a:rPr>
              <a:t>Use the </a:t>
            </a:r>
            <a:r>
              <a:rPr lang="en-GB" sz="2400" dirty="0" err="1">
                <a:solidFill>
                  <a:schemeClr val="tx2"/>
                </a:solidFill>
              </a:rPr>
              <a:t>NunitXML</a:t>
            </a:r>
            <a:r>
              <a:rPr lang="en-GB" sz="2400" dirty="0">
                <a:solidFill>
                  <a:schemeClr val="tx2"/>
                </a:solidFill>
              </a:rPr>
              <a:t> output, export to JSON and use </a:t>
            </a:r>
            <a:r>
              <a:rPr lang="en-GB" sz="2400" dirty="0" err="1">
                <a:solidFill>
                  <a:schemeClr val="tx2"/>
                </a:solidFill>
              </a:rPr>
              <a:t>PowerBi</a:t>
            </a:r>
            <a:r>
              <a:rPr lang="en-GB" sz="24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Summary</a:t>
            </a:r>
            <a:endParaRPr lang="en-GB" sz="1800" dirty="0"/>
          </a:p>
        </p:txBody>
      </p:sp>
    </p:spTree>
    <p:extLst>
      <p:ext uri="{BB962C8B-B14F-4D97-AF65-F5344CB8AC3E}">
        <p14:creationId xmlns:p14="http://schemas.microsoft.com/office/powerpoint/2010/main" val="26461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If you didn’t meet the pre-</a:t>
            </a:r>
            <a:r>
              <a:rPr lang="en-GB" sz="2400" dirty="0" err="1">
                <a:solidFill>
                  <a:schemeClr val="tx2"/>
                </a:solidFill>
              </a:rPr>
              <a:t>reqs</a:t>
            </a:r>
            <a:r>
              <a:rPr lang="en-GB" sz="2400" dirty="0">
                <a:solidFill>
                  <a:schemeClr val="tx2"/>
                </a:solidFill>
              </a:rPr>
              <a:t>, please enter your email at sqlps.io/signup for Azure access to a lab</a:t>
            </a:r>
            <a:br>
              <a:rPr lang="en-GB" sz="2400" dirty="0">
                <a:solidFill>
                  <a:schemeClr val="tx2"/>
                </a:solidFill>
              </a:rPr>
            </a:br>
            <a:endParaRPr lang="en-GB" sz="2400" dirty="0">
              <a:solidFill>
                <a:schemeClr val="tx2"/>
              </a:solidFill>
            </a:endParaRPr>
          </a:p>
          <a:p>
            <a:pPr marL="342900" indent="-342900">
              <a:buFont typeface="Arial" panose="020B0604020202020204" pitchFamily="34" charset="0"/>
              <a:buChar char="•"/>
            </a:pPr>
            <a:r>
              <a:rPr lang="en-GB" sz="2400" dirty="0">
                <a:solidFill>
                  <a:schemeClr val="tx2"/>
                </a:solidFill>
              </a:rPr>
              <a:t>Somewhat limited number. First </a:t>
            </a:r>
            <a:r>
              <a:rPr lang="en-GB" sz="2400" dirty="0" err="1">
                <a:solidFill>
                  <a:schemeClr val="tx2"/>
                </a:solidFill>
              </a:rPr>
              <a:t>msg’d</a:t>
            </a:r>
            <a:r>
              <a:rPr lang="en-GB" sz="2400" dirty="0">
                <a:solidFill>
                  <a:schemeClr val="tx2"/>
                </a:solidFill>
              </a:rPr>
              <a:t>, first served</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Before Lunch</a:t>
            </a:r>
            <a:endParaRPr lang="en-GB" sz="1800" dirty="0"/>
          </a:p>
        </p:txBody>
      </p:sp>
      <p:pic>
        <p:nvPicPr>
          <p:cNvPr id="4" name="Picture 2" descr="Image result for hamburger emoji">
            <a:extLst>
              <a:ext uri="{FF2B5EF4-FFF2-40B4-BE49-F238E27FC236}">
                <a16:creationId xmlns:a16="http://schemas.microsoft.com/office/drawing/2014/main" id="{21DC2645-9124-4CBD-916D-C09F610807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2501" y="2834640"/>
            <a:ext cx="1867727" cy="161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741" y="1310136"/>
            <a:ext cx="3532517" cy="30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If you need help with any setup ask a proctor or in the dedicated Slack channel</a:t>
            </a:r>
          </a:p>
          <a:p>
            <a:pPr lvl="2">
              <a:lnSpc>
                <a:spcPct val="150000"/>
              </a:lnSpc>
            </a:pPr>
            <a:r>
              <a:rPr lang="en-US" dirty="0"/>
              <a:t>sqlps.io/</a:t>
            </a:r>
            <a:r>
              <a:rPr lang="en-US" dirty="0" err="1"/>
              <a:t>azurelab</a:t>
            </a:r>
            <a:endParaRPr lang="en-US" dirty="0"/>
          </a:p>
        </p:txBody>
      </p:sp>
      <p:sp>
        <p:nvSpPr>
          <p:cNvPr id="2" name="Title 1"/>
          <p:cNvSpPr>
            <a:spLocks noGrp="1"/>
          </p:cNvSpPr>
          <p:nvPr>
            <p:ph type="title"/>
          </p:nvPr>
        </p:nvSpPr>
        <p:spPr/>
        <p:txBody>
          <a:bodyPr/>
          <a:lstStyle/>
          <a:p>
            <a:r>
              <a:rPr lang="en-US" dirty="0"/>
              <a:t>Enjoyed Lunch?</a:t>
            </a:r>
          </a:p>
        </p:txBody>
      </p:sp>
    </p:spTree>
    <p:extLst>
      <p:ext uri="{BB962C8B-B14F-4D97-AF65-F5344CB8AC3E}">
        <p14:creationId xmlns:p14="http://schemas.microsoft.com/office/powerpoint/2010/main" val="4137177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134374" y="1333500"/>
            <a:ext cx="4445659" cy="1800841"/>
          </a:xfrm>
        </p:spPr>
        <p:txBody>
          <a:bodyPr/>
          <a:lstStyle/>
          <a:p>
            <a:pPr>
              <a:lnSpc>
                <a:spcPct val="100000"/>
              </a:lnSpc>
            </a:pPr>
            <a:r>
              <a:rPr lang="en-US" dirty="0"/>
              <a:t>dbatools</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4862858" cy="453733"/>
          </a:xfrm>
        </p:spPr>
        <p:txBody>
          <a:bodyPr/>
          <a:lstStyle/>
          <a:p>
            <a:r>
              <a:rPr lang="en-US" dirty="0">
                <a:solidFill>
                  <a:schemeClr val="tx1">
                    <a:lumMod val="50000"/>
                    <a:lumOff val="50000"/>
                  </a:schemeClr>
                </a:solidFill>
              </a:rPr>
              <a:t>the community module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385" y="1841679"/>
            <a:ext cx="1499587" cy="1499587"/>
          </a:xfrm>
          <a:prstGeom prst="rect">
            <a:avLst/>
          </a:prstGeom>
        </p:spPr>
      </p:pic>
    </p:spTree>
    <p:extLst>
      <p:ext uri="{BB962C8B-B14F-4D97-AF65-F5344CB8AC3E}">
        <p14:creationId xmlns:p14="http://schemas.microsoft.com/office/powerpoint/2010/main" val="2198933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extLst/>
          </a:blip>
          <a:stretch>
            <a:fillRect/>
          </a:stretch>
        </p:blipFill>
        <p:spPr>
          <a:xfrm>
            <a:off x="582769" y="954336"/>
            <a:ext cx="7978462" cy="3535662"/>
          </a:xfrm>
          <a:prstGeom prst="rect">
            <a:avLst/>
          </a:prstGeom>
          <a:ln w="12700">
            <a:miter lim="400000"/>
          </a:ln>
        </p:spPr>
      </p:pic>
    </p:spTree>
    <p:extLst>
      <p:ext uri="{BB962C8B-B14F-4D97-AF65-F5344CB8AC3E}">
        <p14:creationId xmlns:p14="http://schemas.microsoft.com/office/powerpoint/2010/main" val="1625273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818626" y="1823933"/>
            <a:ext cx="7506748" cy="1495634"/>
          </a:xfrm>
          <a:prstGeom prst="rect">
            <a:avLst/>
          </a:prstGeom>
        </p:spPr>
      </p:pic>
      <p:pic>
        <p:nvPicPr>
          <p:cNvPr id="7" name="Picture 6">
            <a:extLst>
              <a:ext uri="{FF2B5EF4-FFF2-40B4-BE49-F238E27FC236}">
                <a16:creationId xmlns:a16="http://schemas.microsoft.com/office/drawing/2014/main" id="{7DC037D8-B0DE-4D83-B46A-63F1B8E776D1}"/>
              </a:ext>
            </a:extLst>
          </p:cNvPr>
          <p:cNvPicPr>
            <a:picLocks noChangeAspect="1"/>
          </p:cNvPicPr>
          <p:nvPr/>
        </p:nvPicPr>
        <p:blipFill>
          <a:blip r:embed="rId4"/>
          <a:stretch>
            <a:fillRect/>
          </a:stretch>
        </p:blipFill>
        <p:spPr>
          <a:xfrm>
            <a:off x="818626" y="3330384"/>
            <a:ext cx="7506748" cy="285790"/>
          </a:xfrm>
          <a:prstGeom prst="rect">
            <a:avLst/>
          </a:prstGeom>
        </p:spPr>
      </p:pic>
    </p:spTree>
    <p:extLst>
      <p:ext uri="{BB962C8B-B14F-4D97-AF65-F5344CB8AC3E}">
        <p14:creationId xmlns:p14="http://schemas.microsoft.com/office/powerpoint/2010/main" val="19869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SQL Server 2000 – </a:t>
            </a:r>
            <a:r>
              <a:rPr lang="en-US" dirty="0" err="1"/>
              <a:t>vNext</a:t>
            </a:r>
            <a:endParaRPr lang="en-US" dirty="0"/>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49294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Lab Proctors</a:t>
            </a:r>
          </a:p>
        </p:txBody>
      </p:sp>
      <p:sp>
        <p:nvSpPr>
          <p:cNvPr id="9" name="Teardrop 8">
            <a:extLst>
              <a:ext uri="{FF2B5EF4-FFF2-40B4-BE49-F238E27FC236}">
                <a16:creationId xmlns:a16="http://schemas.microsoft.com/office/drawing/2014/main" id="{F329220B-6C0D-4795-B336-F9EA34F7BD10}"/>
              </a:ext>
            </a:extLst>
          </p:cNvPr>
          <p:cNvSpPr/>
          <p:nvPr/>
        </p:nvSpPr>
        <p:spPr>
          <a:xfrm rot="16200000" flipH="1">
            <a:off x="3987384" y="1685775"/>
            <a:ext cx="1084917" cy="1084917"/>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75D10742-EE09-4B6F-B5C1-A87C6EE9C958}"/>
              </a:ext>
            </a:extLst>
          </p:cNvPr>
          <p:cNvSpPr/>
          <p:nvPr/>
        </p:nvSpPr>
        <p:spPr>
          <a:xfrm rot="16200000" flipH="1">
            <a:off x="1780726" y="1685774"/>
            <a:ext cx="1084917" cy="1084917"/>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39DFF8F-F882-449D-A5F9-D46E0BD779E0}"/>
              </a:ext>
            </a:extLst>
          </p:cNvPr>
          <p:cNvSpPr/>
          <p:nvPr/>
        </p:nvSpPr>
        <p:spPr>
          <a:xfrm>
            <a:off x="1780726" y="1702633"/>
            <a:ext cx="1084357" cy="107028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rgbClr val="2CCC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Oval 20">
            <a:extLst>
              <a:ext uri="{FF2B5EF4-FFF2-40B4-BE49-F238E27FC236}">
                <a16:creationId xmlns:a16="http://schemas.microsoft.com/office/drawing/2014/main" id="{59589A7F-8A23-4528-AB48-E88D5684E803}"/>
              </a:ext>
            </a:extLst>
          </p:cNvPr>
          <p:cNvSpPr/>
          <p:nvPr/>
        </p:nvSpPr>
        <p:spPr>
          <a:xfrm>
            <a:off x="3986824" y="1702633"/>
            <a:ext cx="1085477" cy="1068058"/>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Box 26">
            <a:extLst>
              <a:ext uri="{FF2B5EF4-FFF2-40B4-BE49-F238E27FC236}">
                <a16:creationId xmlns:a16="http://schemas.microsoft.com/office/drawing/2014/main" id="{95A271BB-DA69-4176-A845-914490FEF017}"/>
              </a:ext>
            </a:extLst>
          </p:cNvPr>
          <p:cNvSpPr txBox="1"/>
          <p:nvPr/>
        </p:nvSpPr>
        <p:spPr>
          <a:xfrm>
            <a:off x="1679140" y="2862344"/>
            <a:ext cx="1287532"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Shawn Melton</a:t>
            </a:r>
          </a:p>
          <a:p>
            <a:pPr algn="ctr"/>
            <a:r>
              <a:rPr lang="en-US" sz="800" dirty="0">
                <a:solidFill>
                  <a:schemeClr val="tx1">
                    <a:lumMod val="75000"/>
                    <a:lumOff val="25000"/>
                  </a:schemeClr>
                </a:solidFill>
                <a:cs typeface="Segoe"/>
              </a:rPr>
              <a:t>SQL Server DBA, Pythian</a:t>
            </a:r>
          </a:p>
        </p:txBody>
      </p:sp>
      <p:sp>
        <p:nvSpPr>
          <p:cNvPr id="28" name="TextBox 27">
            <a:extLst>
              <a:ext uri="{FF2B5EF4-FFF2-40B4-BE49-F238E27FC236}">
                <a16:creationId xmlns:a16="http://schemas.microsoft.com/office/drawing/2014/main" id="{EF3AC1A4-6D2D-4948-B1F0-0CD43713EE85}"/>
              </a:ext>
            </a:extLst>
          </p:cNvPr>
          <p:cNvSpPr txBox="1"/>
          <p:nvPr/>
        </p:nvSpPr>
        <p:spPr>
          <a:xfrm>
            <a:off x="3660575" y="2862344"/>
            <a:ext cx="1737976"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Sander </a:t>
            </a:r>
            <a:r>
              <a:rPr lang="en-US" sz="1100" dirty="0" err="1">
                <a:solidFill>
                  <a:schemeClr val="tx1">
                    <a:lumMod val="75000"/>
                    <a:lumOff val="25000"/>
                  </a:schemeClr>
                </a:solidFill>
                <a:cs typeface="Segoe"/>
              </a:rPr>
              <a:t>Stad</a:t>
            </a:r>
            <a:endParaRPr lang="en-US" sz="1100" dirty="0">
              <a:solidFill>
                <a:schemeClr val="tx1">
                  <a:lumMod val="75000"/>
                  <a:lumOff val="25000"/>
                </a:schemeClr>
              </a:solidFill>
              <a:cs typeface="Segoe"/>
            </a:endParaRPr>
          </a:p>
          <a:p>
            <a:pPr algn="ctr"/>
            <a:r>
              <a:rPr lang="en-US" sz="800" dirty="0">
                <a:solidFill>
                  <a:schemeClr val="tx1">
                    <a:lumMod val="75000"/>
                    <a:lumOff val="25000"/>
                  </a:schemeClr>
                </a:solidFill>
                <a:cs typeface="Segoe"/>
              </a:rPr>
              <a:t>SQL Server DBA, </a:t>
            </a:r>
            <a:r>
              <a:rPr lang="en-US" sz="700" dirty="0">
                <a:solidFill>
                  <a:schemeClr val="tx1">
                    <a:lumMod val="75000"/>
                    <a:lumOff val="25000"/>
                  </a:schemeClr>
                </a:solidFill>
                <a:cs typeface="Segoe"/>
              </a:rPr>
              <a:t>Waypoint Analytical</a:t>
            </a:r>
          </a:p>
        </p:txBody>
      </p:sp>
      <p:sp>
        <p:nvSpPr>
          <p:cNvPr id="16" name="Teardrop 15">
            <a:extLst>
              <a:ext uri="{FF2B5EF4-FFF2-40B4-BE49-F238E27FC236}">
                <a16:creationId xmlns:a16="http://schemas.microsoft.com/office/drawing/2014/main" id="{EF601CC3-6018-4F47-B169-62A6D4F26944}"/>
              </a:ext>
            </a:extLst>
          </p:cNvPr>
          <p:cNvSpPr/>
          <p:nvPr/>
        </p:nvSpPr>
        <p:spPr>
          <a:xfrm rot="16200000" flipH="1">
            <a:off x="6194044" y="1685775"/>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36E21"/>
              </a:solidFill>
            </a:endParaRPr>
          </a:p>
        </p:txBody>
      </p:sp>
      <p:sp>
        <p:nvSpPr>
          <p:cNvPr id="17" name="Oval 16">
            <a:extLst>
              <a:ext uri="{FF2B5EF4-FFF2-40B4-BE49-F238E27FC236}">
                <a16:creationId xmlns:a16="http://schemas.microsoft.com/office/drawing/2014/main" id="{2B1C8B19-8846-46AF-86E0-BC0E1D6F3FDF}"/>
              </a:ext>
            </a:extLst>
          </p:cNvPr>
          <p:cNvSpPr/>
          <p:nvPr/>
        </p:nvSpPr>
        <p:spPr>
          <a:xfrm>
            <a:off x="6194044" y="1685773"/>
            <a:ext cx="1084917" cy="1084918"/>
          </a:xfrm>
          <a:prstGeom prst="ellipse">
            <a:avLst/>
          </a:prstGeom>
          <a:blipFill dpi="0" rotWithShape="1">
            <a:blip r:embed="rId5"/>
            <a:srcRect/>
            <a:stretch>
              <a:fillRect/>
            </a:stretch>
          </a:blipFill>
          <a:ln>
            <a:solidFill>
              <a:srgbClr val="AF272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Box 17">
            <a:extLst>
              <a:ext uri="{FF2B5EF4-FFF2-40B4-BE49-F238E27FC236}">
                <a16:creationId xmlns:a16="http://schemas.microsoft.com/office/drawing/2014/main" id="{4219C931-F072-4A25-BBAB-13931A6AF4CD}"/>
              </a:ext>
            </a:extLst>
          </p:cNvPr>
          <p:cNvSpPr txBox="1"/>
          <p:nvPr/>
        </p:nvSpPr>
        <p:spPr>
          <a:xfrm>
            <a:off x="5829223" y="2862344"/>
            <a:ext cx="1742786" cy="384721"/>
          </a:xfrm>
          <a:prstGeom prst="rect">
            <a:avLst/>
          </a:prstGeom>
          <a:noFill/>
        </p:spPr>
        <p:txBody>
          <a:bodyPr wrap="none" rtlCol="0">
            <a:spAutoFit/>
          </a:bodyPr>
          <a:lstStyle/>
          <a:p>
            <a:pPr algn="ctr"/>
            <a:r>
              <a:rPr lang="en-US" sz="1100" dirty="0">
                <a:solidFill>
                  <a:schemeClr val="tx1">
                    <a:lumMod val="75000"/>
                    <a:lumOff val="25000"/>
                  </a:schemeClr>
                </a:solidFill>
                <a:cs typeface="Segoe"/>
              </a:rPr>
              <a:t>Brandon Abshire</a:t>
            </a:r>
          </a:p>
          <a:p>
            <a:pPr algn="ctr"/>
            <a:r>
              <a:rPr lang="en-US" sz="800" dirty="0">
                <a:solidFill>
                  <a:schemeClr val="tx1">
                    <a:lumMod val="75000"/>
                    <a:lumOff val="25000"/>
                  </a:schemeClr>
                </a:solidFill>
                <a:cs typeface="Segoe"/>
              </a:rPr>
              <a:t>SQL Server DBA, Sharp HealthCare</a:t>
            </a:r>
          </a:p>
        </p:txBody>
      </p:sp>
    </p:spTree>
    <p:extLst>
      <p:ext uri="{BB962C8B-B14F-4D97-AF65-F5344CB8AC3E}">
        <p14:creationId xmlns:p14="http://schemas.microsoft.com/office/powerpoint/2010/main" val="1678969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9"/>
            <a:ext cx="4390999" cy="2451156"/>
          </a:xfrm>
        </p:spPr>
        <p:txBody>
          <a:bodyPr>
            <a:normAutofit fontScale="77500" lnSpcReduction="20000"/>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v2 for Windows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Remote PowerShell enabled for Windows commands</a:t>
            </a: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Client</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PowerShell v5.1</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1500" dirty="0">
                <a:solidFill>
                  <a:srgbClr val="58585A"/>
                </a:solidFill>
                <a:latin typeface="Segoe UI" panose="020B0502040204020203" pitchFamily="34" charset="0"/>
                <a:cs typeface="Segoe UI" panose="020B0502040204020203" pitchFamily="34" charset="0"/>
                <a:sym typeface="Segoe UI Semilight"/>
              </a:rPr>
            </a:br>
            <a:r>
              <a:rPr lang="en-US" sz="1500" dirty="0">
                <a:solidFill>
                  <a:srgbClr val="58585A"/>
                </a:solidFill>
                <a:latin typeface="Segoe UI" panose="020B0502040204020203" pitchFamily="34" charset="0"/>
                <a:cs typeface="Segoe UI" panose="020B0502040204020203" pitchFamily="34" charset="0"/>
              </a:rPr>
              <a:t>Server</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SQL Server 2008 R2+</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2634968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871713"/>
          </a:xfrm>
          <a:prstGeom prst="rect">
            <a:avLst/>
          </a:prstGeom>
        </p:spPr>
        <p:txBody>
          <a:bodyPr wrap="square">
            <a:spAutoFit/>
          </a:bodyPr>
          <a:lstStyle/>
          <a:p>
            <a:pPr>
              <a:lnSpc>
                <a:spcPct val="150000"/>
              </a:lnSpc>
            </a:pPr>
            <a:r>
              <a:rPr lang="en-US" dirty="0">
                <a:solidFill>
                  <a:schemeClr val="tx2"/>
                </a:solidFill>
              </a:rPr>
              <a:t>Install-Module dbatools</a:t>
            </a:r>
          </a:p>
          <a:p>
            <a:pPr>
              <a:lnSpc>
                <a:spcPct val="150000"/>
              </a:lnSpc>
            </a:pPr>
            <a:r>
              <a:rPr lang="en-US" dirty="0">
                <a:solidFill>
                  <a:schemeClr val="tx2"/>
                </a:solidFill>
              </a:rPr>
              <a:t>Install-Module dbatools –Scope </a:t>
            </a:r>
            <a:r>
              <a:rPr lang="en-US" dirty="0" err="1">
                <a:solidFill>
                  <a:schemeClr val="tx2"/>
                </a:solidFill>
              </a:rPr>
              <a:t>CurrentUser</a:t>
            </a:r>
            <a:endParaRPr lang="en-US"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3525336"/>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462188" y="3915861"/>
            <a:ext cx="6284194" cy="369332"/>
          </a:xfrm>
          <a:prstGeom prst="rect">
            <a:avLst/>
          </a:prstGeom>
        </p:spPr>
        <p:txBody>
          <a:bodyPr wrap="square">
            <a:spAutoFit/>
          </a:bodyPr>
          <a:lstStyle/>
          <a:p>
            <a:r>
              <a:rPr lang="en-US"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462189" y="2602315"/>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462188" y="2992840"/>
            <a:ext cx="6284194" cy="369332"/>
          </a:xfrm>
          <a:prstGeom prst="rect">
            <a:avLst/>
          </a:prstGeom>
        </p:spPr>
        <p:txBody>
          <a:bodyPr wrap="square">
            <a:spAutoFit/>
          </a:bodyPr>
          <a:lstStyle/>
          <a:p>
            <a:r>
              <a:rPr lang="en-US" dirty="0">
                <a:solidFill>
                  <a:schemeClr val="tx2"/>
                </a:solidFill>
              </a:rPr>
              <a:t>Invoke-Expression (Invoke-</a:t>
            </a:r>
            <a:r>
              <a:rPr lang="en-US" dirty="0" err="1">
                <a:solidFill>
                  <a:schemeClr val="tx2"/>
                </a:solidFill>
              </a:rPr>
              <a:t>WebRequest</a:t>
            </a:r>
            <a:r>
              <a:rPr lang="en-US" dirty="0">
                <a:solidFill>
                  <a:schemeClr val="tx2"/>
                </a:solidFill>
              </a:rPr>
              <a:t> dbatools.io/in)</a:t>
            </a:r>
          </a:p>
        </p:txBody>
      </p:sp>
    </p:spTree>
    <p:extLst>
      <p:ext uri="{BB962C8B-B14F-4D97-AF65-F5344CB8AC3E}">
        <p14:creationId xmlns:p14="http://schemas.microsoft.com/office/powerpoint/2010/main" val="3815492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Need an offline install?</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GET THE ZIP</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369332"/>
          </a:xfrm>
          <a:prstGeom prst="rect">
            <a:avLst/>
          </a:prstGeom>
        </p:spPr>
        <p:txBody>
          <a:bodyPr wrap="square">
            <a:spAutoFit/>
          </a:bodyPr>
          <a:lstStyle/>
          <a:p>
            <a:r>
              <a:rPr lang="en-US" dirty="0">
                <a:solidFill>
                  <a:schemeClr val="tx2"/>
                </a:solidFill>
              </a:rPr>
              <a:t>dbatools.io/zip</a:t>
            </a: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2650183"/>
            <a:ext cx="4946938"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INSTALL TO YOUR $</a:t>
            </a:r>
            <a:r>
              <a:rPr lang="en-US" sz="2000" dirty="0" err="1"/>
              <a:t>env:PSMODULEPATH</a:t>
            </a:r>
            <a:endParaRPr lang="en-US" sz="2000" dirty="0"/>
          </a:p>
        </p:txBody>
      </p:sp>
      <p:sp>
        <p:nvSpPr>
          <p:cNvPr id="19" name="Rectangle 18">
            <a:extLst>
              <a:ext uri="{FF2B5EF4-FFF2-40B4-BE49-F238E27FC236}">
                <a16:creationId xmlns:a16="http://schemas.microsoft.com/office/drawing/2014/main" id="{FA13C2DD-5D53-47B1-AB77-2491F0C300F1}"/>
              </a:ext>
            </a:extLst>
          </p:cNvPr>
          <p:cNvSpPr/>
          <p:nvPr/>
        </p:nvSpPr>
        <p:spPr>
          <a:xfrm>
            <a:off x="462187" y="3040708"/>
            <a:ext cx="7664381" cy="1287212"/>
          </a:xfrm>
          <a:prstGeom prst="rect">
            <a:avLst/>
          </a:prstGeom>
        </p:spPr>
        <p:txBody>
          <a:bodyPr wrap="square">
            <a:spAutoFit/>
          </a:bodyPr>
          <a:lstStyle/>
          <a:p>
            <a:pPr>
              <a:lnSpc>
                <a:spcPct val="150000"/>
              </a:lnSpc>
            </a:pPr>
            <a:r>
              <a:rPr lang="en-US" dirty="0">
                <a:solidFill>
                  <a:schemeClr val="tx2"/>
                </a:solidFill>
              </a:rPr>
              <a:t>By default at</a:t>
            </a:r>
          </a:p>
          <a:p>
            <a:pPr marL="742950" lvl="1" indent="-285750">
              <a:lnSpc>
                <a:spcPct val="150000"/>
              </a:lnSpc>
              <a:buFont typeface="Arial" panose="020B0604020202020204" pitchFamily="34" charset="0"/>
              <a:buChar char="•"/>
            </a:pPr>
            <a:r>
              <a:rPr lang="en-US" dirty="0">
                <a:solidFill>
                  <a:schemeClr val="tx2"/>
                </a:solidFill>
              </a:rPr>
              <a:t>$home\Documents\</a:t>
            </a:r>
            <a:r>
              <a:rPr lang="en-US" dirty="0" err="1">
                <a:solidFill>
                  <a:schemeClr val="tx2"/>
                </a:solidFill>
              </a:rPr>
              <a:t>WindowsPowerShell</a:t>
            </a:r>
            <a:r>
              <a:rPr lang="en-US" dirty="0">
                <a:solidFill>
                  <a:schemeClr val="tx2"/>
                </a:solidFill>
              </a:rPr>
              <a:t>\Modules</a:t>
            </a:r>
          </a:p>
          <a:p>
            <a:pPr marL="742950" lvl="1" indent="-285750">
              <a:lnSpc>
                <a:spcPct val="150000"/>
              </a:lnSpc>
              <a:buFont typeface="Arial" panose="020B0604020202020204" pitchFamily="34" charset="0"/>
              <a:buChar char="•"/>
            </a:pPr>
            <a:r>
              <a:rPr lang="en-US" dirty="0">
                <a:solidFill>
                  <a:schemeClr val="tx2"/>
                </a:solidFill>
              </a:rPr>
              <a:t>$</a:t>
            </a:r>
            <a:r>
              <a:rPr lang="en-US" dirty="0" err="1">
                <a:solidFill>
                  <a:schemeClr val="tx2"/>
                </a:solidFill>
              </a:rPr>
              <a:t>env:SystemDrive</a:t>
            </a:r>
            <a:r>
              <a:rPr lang="en-US" dirty="0">
                <a:solidFill>
                  <a:schemeClr val="tx2"/>
                </a:solidFill>
              </a:rPr>
              <a:t>\Program Files\</a:t>
            </a:r>
            <a:r>
              <a:rPr lang="en-US" dirty="0" err="1">
                <a:solidFill>
                  <a:schemeClr val="tx2"/>
                </a:solidFill>
              </a:rPr>
              <a:t>WindowsPowerShell</a:t>
            </a:r>
            <a:r>
              <a:rPr lang="en-US" dirty="0">
                <a:solidFill>
                  <a:schemeClr val="tx2"/>
                </a:solidFill>
              </a:rPr>
              <a:t>\Modules</a:t>
            </a:r>
          </a:p>
        </p:txBody>
      </p:sp>
    </p:spTree>
    <p:extLst>
      <p:ext uri="{BB962C8B-B14F-4D97-AF65-F5344CB8AC3E}">
        <p14:creationId xmlns:p14="http://schemas.microsoft.com/office/powerpoint/2010/main" val="4077357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3030070" y="2370062"/>
            <a:ext cx="2653553" cy="461665"/>
          </a:xfrm>
          <a:prstGeom prst="rect">
            <a:avLst/>
          </a:prstGeom>
        </p:spPr>
        <p:txBody>
          <a:bodyPr wrap="square">
            <a:spAutoFit/>
          </a:bodyPr>
          <a:lstStyle/>
          <a:p>
            <a:pPr algn="ctr"/>
            <a:r>
              <a:rPr lang="en-US" sz="2400" dirty="0">
                <a:solidFill>
                  <a:schemeClr val="tx2"/>
                </a:solidFill>
              </a:rPr>
              <a:t>dbatools.io/offline</a:t>
            </a:r>
          </a:p>
        </p:txBody>
      </p:sp>
    </p:spTree>
    <p:extLst>
      <p:ext uri="{BB962C8B-B14F-4D97-AF65-F5344CB8AC3E}">
        <p14:creationId xmlns:p14="http://schemas.microsoft.com/office/powerpoint/2010/main" val="108595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2524302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62" y="915699"/>
            <a:ext cx="6928833" cy="38108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21" y="209059"/>
            <a:ext cx="460642" cy="46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24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892729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fullinstall</a:t>
            </a:r>
            <a:endParaRPr lang="en-US" sz="2400" dirty="0">
              <a:solidFill>
                <a:schemeClr val="tx2"/>
              </a:solidFill>
            </a:endParaRPr>
          </a:p>
        </p:txBody>
      </p:sp>
    </p:spTree>
    <p:extLst>
      <p:ext uri="{BB962C8B-B14F-4D97-AF65-F5344CB8AC3E}">
        <p14:creationId xmlns:p14="http://schemas.microsoft.com/office/powerpoint/2010/main" val="3947516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Extensive documentation within each command</a:t>
            </a:r>
          </a:p>
          <a:p>
            <a:pPr marL="406400" lvl="2" indent="0">
              <a:lnSpc>
                <a:spcPct val="150000"/>
              </a:lnSpc>
              <a:buNone/>
            </a:pPr>
            <a:r>
              <a:rPr lang="en-US" sz="1600" dirty="0"/>
              <a:t>Get-Help Start-</a:t>
            </a:r>
            <a:r>
              <a:rPr lang="en-US" sz="1600" dirty="0" err="1"/>
              <a:t>DbaMigration</a:t>
            </a:r>
            <a:r>
              <a:rPr lang="en-US" sz="1600" dirty="0"/>
              <a:t> -Detailed</a:t>
            </a:r>
            <a:br>
              <a:rPr lang="en-US" sz="1600" dirty="0"/>
            </a:br>
            <a:endParaRPr lang="en-US" sz="1600" dirty="0"/>
          </a:p>
          <a:p>
            <a:pPr>
              <a:lnSpc>
                <a:spcPct val="150000"/>
              </a:lnSpc>
            </a:pPr>
            <a:r>
              <a:rPr lang="en-US" sz="1600" dirty="0"/>
              <a:t>Extensive documentation on dbatools.io</a:t>
            </a:r>
          </a:p>
          <a:p>
            <a:pPr marL="406400" lvl="2" indent="0">
              <a:lnSpc>
                <a:spcPct val="150000"/>
              </a:lnSpc>
              <a:buNone/>
            </a:pPr>
            <a:r>
              <a:rPr lang="en-US" sz="1600" dirty="0"/>
              <a:t>dbatools.io/Test-</a:t>
            </a:r>
            <a:r>
              <a:rPr lang="en-US" sz="1600" dirty="0" err="1"/>
              <a:t>DbaLastBackup</a:t>
            </a:r>
            <a:br>
              <a:rPr lang="en-US" sz="1600" dirty="0"/>
            </a:br>
            <a:r>
              <a:rPr lang="en-US" sz="1600" dirty="0"/>
              <a:t>dbatools.io/Set-</a:t>
            </a:r>
            <a:r>
              <a:rPr lang="en-US" sz="1600" dirty="0" err="1"/>
              <a:t>DbaSpn</a:t>
            </a:r>
            <a:br>
              <a:rPr lang="en-US" sz="1600" dirty="0"/>
            </a:br>
            <a:endParaRPr lang="en-US" sz="1600" dirty="0"/>
          </a:p>
          <a:p>
            <a:pPr>
              <a:lnSpc>
                <a:spcPct val="150000"/>
              </a:lnSpc>
            </a:pPr>
            <a:r>
              <a:rPr lang="en-US" sz="1600" dirty="0"/>
              <a:t>Some commands have videos</a:t>
            </a:r>
          </a:p>
          <a:p>
            <a:pPr marL="406400" lvl="2" indent="0">
              <a:lnSpc>
                <a:spcPct val="150000"/>
              </a:lnSpc>
              <a:buNone/>
            </a:pPr>
            <a:r>
              <a:rPr lang="en-US" sz="1600" dirty="0"/>
              <a:t>dbatools.io/</a:t>
            </a:r>
            <a:r>
              <a:rPr lang="en-US" sz="1600" dirty="0" err="1"/>
              <a:t>youtube</a:t>
            </a:r>
            <a:endParaRPr lang="en-US" sz="1600"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1357414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700" dirty="0" err="1"/>
              <a:t>SqlServer</a:t>
            </a:r>
            <a:r>
              <a:rPr lang="en-US" sz="1700" dirty="0"/>
              <a:t> is officially supported by Microsoft</a:t>
            </a:r>
          </a:p>
          <a:p>
            <a:pPr>
              <a:lnSpc>
                <a:spcPct val="150000"/>
              </a:lnSpc>
            </a:pPr>
            <a:r>
              <a:rPr lang="en-US" sz="1700" dirty="0" err="1"/>
              <a:t>SqlServer</a:t>
            </a:r>
            <a:r>
              <a:rPr lang="en-US" sz="1700" dirty="0"/>
              <a:t> is C# cmdlet based</a:t>
            </a:r>
          </a:p>
          <a:p>
            <a:pPr>
              <a:lnSpc>
                <a:spcPct val="150000"/>
              </a:lnSpc>
            </a:pPr>
            <a:r>
              <a:rPr lang="en-US" sz="1700" dirty="0" err="1"/>
              <a:t>SqlServer</a:t>
            </a:r>
            <a:r>
              <a:rPr lang="en-US" sz="1700" dirty="0"/>
              <a:t> is closed-source &amp; must be fixed and enhanced by Microsoft</a:t>
            </a:r>
          </a:p>
          <a:p>
            <a:pPr>
              <a:lnSpc>
                <a:spcPct val="150000"/>
              </a:lnSpc>
            </a:pPr>
            <a:r>
              <a:rPr lang="en-US" sz="1700" dirty="0" err="1"/>
              <a:t>SqlServer</a:t>
            </a:r>
            <a:r>
              <a:rPr lang="en-US" sz="1700" dirty="0"/>
              <a:t> has fewer resources</a:t>
            </a:r>
          </a:p>
          <a:p>
            <a:pPr>
              <a:lnSpc>
                <a:spcPct val="150000"/>
              </a:lnSpc>
            </a:pPr>
            <a:r>
              <a:rPr lang="en-US" sz="1700" dirty="0"/>
              <a:t>dbatools has unofficial, community-based support</a:t>
            </a:r>
          </a:p>
          <a:p>
            <a:pPr>
              <a:lnSpc>
                <a:spcPct val="150000"/>
              </a:lnSpc>
            </a:pPr>
            <a:r>
              <a:rPr lang="en-US" sz="1700" dirty="0"/>
              <a:t>dbatools is PowerShell function based</a:t>
            </a:r>
          </a:p>
          <a:p>
            <a:pPr>
              <a:lnSpc>
                <a:spcPct val="150000"/>
              </a:lnSpc>
            </a:pPr>
            <a:r>
              <a:rPr lang="en-US" sz="1700" dirty="0"/>
              <a:t>dbatools is open source – fix or enhance yourself or ask us</a:t>
            </a:r>
          </a:p>
          <a:p>
            <a:pPr>
              <a:lnSpc>
                <a:spcPct val="150000"/>
              </a:lnSpc>
            </a:pPr>
            <a:r>
              <a:rPr lang="en-US" sz="1700" dirty="0"/>
              <a:t>dbatools has 80+ contributors</a:t>
            </a:r>
          </a:p>
        </p:txBody>
      </p:sp>
      <p:sp>
        <p:nvSpPr>
          <p:cNvPr id="2" name="Title 1"/>
          <p:cNvSpPr>
            <a:spLocks noGrp="1"/>
          </p:cNvSpPr>
          <p:nvPr>
            <p:ph type="title"/>
          </p:nvPr>
        </p:nvSpPr>
        <p:spPr/>
        <p:txBody>
          <a:bodyPr/>
          <a:lstStyle/>
          <a:p>
            <a:r>
              <a:rPr lang="en-US" dirty="0"/>
              <a:t>dbatools vs </a:t>
            </a:r>
            <a:r>
              <a:rPr lang="en-US" dirty="0" err="1"/>
              <a:t>SqlServer</a:t>
            </a:r>
            <a:endParaRPr lang="en-US" dirty="0"/>
          </a:p>
        </p:txBody>
      </p:sp>
    </p:spTree>
    <p:extLst>
      <p:ext uri="{BB962C8B-B14F-4D97-AF65-F5344CB8AC3E}">
        <p14:creationId xmlns:p14="http://schemas.microsoft.com/office/powerpoint/2010/main" val="227930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Invite yourself to Slack</a:t>
            </a:r>
          </a:p>
          <a:p>
            <a:pPr lvl="2">
              <a:lnSpc>
                <a:spcPct val="150000"/>
              </a:lnSpc>
            </a:pPr>
            <a:r>
              <a:rPr lang="en-US" sz="2200" dirty="0"/>
              <a:t>dbatools.io/slack</a:t>
            </a:r>
          </a:p>
          <a:p>
            <a:pPr>
              <a:lnSpc>
                <a:spcPct val="150000"/>
              </a:lnSpc>
            </a:pPr>
            <a:r>
              <a:rPr lang="en-US" sz="2200" dirty="0"/>
              <a:t>Message @</a:t>
            </a:r>
            <a:r>
              <a:rPr lang="en-US" sz="2200" dirty="0" err="1"/>
              <a:t>wsmelton</a:t>
            </a:r>
            <a:r>
              <a:rPr lang="en-US" sz="2200" dirty="0"/>
              <a:t>, @</a:t>
            </a:r>
            <a:r>
              <a:rPr lang="en-US" sz="2200" dirty="0" err="1"/>
              <a:t>sqlstad</a:t>
            </a:r>
            <a:r>
              <a:rPr lang="en-US" sz="2200" dirty="0"/>
              <a:t> or @</a:t>
            </a:r>
            <a:r>
              <a:rPr lang="en-US" sz="2200" dirty="0" err="1"/>
              <a:t>scinobe</a:t>
            </a:r>
            <a:endParaRPr lang="en-US" sz="2200" dirty="0"/>
          </a:p>
          <a:p>
            <a:pPr lvl="2">
              <a:lnSpc>
                <a:spcPct val="150000"/>
              </a:lnSpc>
            </a:pPr>
            <a:r>
              <a:rPr lang="en-US" sz="2200" dirty="0"/>
              <a:t>They’ll invite you to #dbatools-</a:t>
            </a:r>
            <a:r>
              <a:rPr lang="en-US" sz="2200" dirty="0" err="1"/>
              <a:t>precon</a:t>
            </a:r>
            <a:endParaRPr lang="en-US" sz="2200" dirty="0"/>
          </a:p>
          <a:p>
            <a:pPr>
              <a:lnSpc>
                <a:spcPct val="150000"/>
              </a:lnSpc>
            </a:pPr>
            <a:r>
              <a:rPr lang="en-US" sz="2200" dirty="0"/>
              <a:t>Ask questions and get answers in real time!</a:t>
            </a:r>
          </a:p>
        </p:txBody>
      </p:sp>
      <p:sp>
        <p:nvSpPr>
          <p:cNvPr id="2" name="Title 1"/>
          <p:cNvSpPr>
            <a:spLocks noGrp="1"/>
          </p:cNvSpPr>
          <p:nvPr>
            <p:ph type="title"/>
          </p:nvPr>
        </p:nvSpPr>
        <p:spPr/>
        <p:txBody>
          <a:bodyPr/>
          <a:lstStyle/>
          <a:p>
            <a:r>
              <a:rPr lang="en-US" dirty="0"/>
              <a:t>Join our private pre-con channel</a:t>
            </a:r>
          </a:p>
        </p:txBody>
      </p:sp>
      <p:pic>
        <p:nvPicPr>
          <p:cNvPr id="3" name="Picture 2">
            <a:extLst>
              <a:ext uri="{FF2B5EF4-FFF2-40B4-BE49-F238E27FC236}">
                <a16:creationId xmlns:a16="http://schemas.microsoft.com/office/drawing/2014/main" id="{DAEBDFEF-3216-4972-9A82-C93173F1AC10}"/>
              </a:ext>
            </a:extLst>
          </p:cNvPr>
          <p:cNvPicPr>
            <a:picLocks noChangeAspect="1"/>
          </p:cNvPicPr>
          <p:nvPr/>
        </p:nvPicPr>
        <p:blipFill>
          <a:blip r:embed="rId3"/>
          <a:stretch>
            <a:fillRect/>
          </a:stretch>
        </p:blipFill>
        <p:spPr>
          <a:xfrm>
            <a:off x="7230790" y="663209"/>
            <a:ext cx="1190791" cy="1190791"/>
          </a:xfrm>
          <a:prstGeom prst="rect">
            <a:avLst/>
          </a:prstGeom>
        </p:spPr>
      </p:pic>
    </p:spTree>
    <p:extLst>
      <p:ext uri="{BB962C8B-B14F-4D97-AF65-F5344CB8AC3E}">
        <p14:creationId xmlns:p14="http://schemas.microsoft.com/office/powerpoint/2010/main" val="2718638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86" y="1841679"/>
            <a:ext cx="1499587" cy="1499587"/>
          </a:xfrm>
          <a:prstGeom prst="rect">
            <a:avLst/>
          </a:prstGeom>
        </p:spPr>
      </p:pic>
    </p:spTree>
    <p:extLst>
      <p:ext uri="{BB962C8B-B14F-4D97-AF65-F5344CB8AC3E}">
        <p14:creationId xmlns:p14="http://schemas.microsoft.com/office/powerpoint/2010/main" val="548758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docker lab!</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25"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56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PowerShell &amp; SQL Agent</a:t>
            </a:r>
          </a:p>
        </p:txBody>
      </p:sp>
    </p:spTree>
    <p:extLst>
      <p:ext uri="{BB962C8B-B14F-4D97-AF65-F5344CB8AC3E}">
        <p14:creationId xmlns:p14="http://schemas.microsoft.com/office/powerpoint/2010/main" val="447708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PowerShell Job Step</a:t>
            </a:r>
          </a:p>
          <a:p>
            <a:pPr lvl="3">
              <a:lnSpc>
                <a:spcPct val="150000"/>
              </a:lnSpc>
            </a:pPr>
            <a:r>
              <a:rPr lang="en-US" dirty="0"/>
              <a:t>sqlps.exe</a:t>
            </a:r>
          </a:p>
          <a:p>
            <a:pPr lvl="3">
              <a:lnSpc>
                <a:spcPct val="150000"/>
              </a:lnSpc>
            </a:pPr>
            <a:r>
              <a:rPr lang="en-US" dirty="0"/>
              <a:t>Version varies by SQL Server version</a:t>
            </a:r>
          </a:p>
          <a:p>
            <a:pPr lvl="3">
              <a:lnSpc>
                <a:spcPct val="150000"/>
              </a:lnSpc>
            </a:pPr>
            <a:r>
              <a:rPr lang="en-US" dirty="0"/>
              <a:t>Doesn’t always work as expected</a:t>
            </a:r>
          </a:p>
          <a:p>
            <a:pPr lvl="2">
              <a:lnSpc>
                <a:spcPct val="150000"/>
              </a:lnSpc>
            </a:pPr>
            <a:r>
              <a:rPr lang="en-US" dirty="0" err="1"/>
              <a:t>CmdExec</a:t>
            </a:r>
            <a:r>
              <a:rPr lang="en-US" dirty="0"/>
              <a:t> Job Step</a:t>
            </a:r>
          </a:p>
          <a:p>
            <a:pPr lvl="3">
              <a:lnSpc>
                <a:spcPct val="150000"/>
              </a:lnSpc>
            </a:pPr>
            <a:r>
              <a:rPr lang="en-US" dirty="0"/>
              <a:t>powershell.exe via cmd.exe</a:t>
            </a:r>
          </a:p>
          <a:p>
            <a:pPr lvl="3">
              <a:lnSpc>
                <a:spcPct val="150000"/>
              </a:lnSpc>
            </a:pPr>
            <a:r>
              <a:rPr lang="en-US" dirty="0"/>
              <a:t>Version is always the system version</a:t>
            </a:r>
          </a:p>
          <a:p>
            <a:pPr lvl="3">
              <a:lnSpc>
                <a:spcPct val="150000"/>
              </a:lnSpc>
            </a:pPr>
            <a:r>
              <a:rPr lang="en-US" dirty="0"/>
              <a:t>Often (always?) works as expected</a:t>
            </a:r>
          </a:p>
        </p:txBody>
      </p:sp>
      <p:sp>
        <p:nvSpPr>
          <p:cNvPr id="2" name="Title 1"/>
          <p:cNvSpPr>
            <a:spLocks noGrp="1"/>
          </p:cNvSpPr>
          <p:nvPr>
            <p:ph type="title"/>
          </p:nvPr>
        </p:nvSpPr>
        <p:spPr/>
        <p:txBody>
          <a:bodyPr/>
          <a:lstStyle/>
          <a:p>
            <a:r>
              <a:rPr lang="en-US" dirty="0"/>
              <a:t>PowerShell &amp; the SQL Server Agent</a:t>
            </a:r>
          </a:p>
        </p:txBody>
      </p:sp>
    </p:spTree>
    <p:extLst>
      <p:ext uri="{BB962C8B-B14F-4D97-AF65-F5344CB8AC3E}">
        <p14:creationId xmlns:p14="http://schemas.microsoft.com/office/powerpoint/2010/main" val="4008276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195211" y="1218272"/>
            <a:ext cx="6161905" cy="3047619"/>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2212104" y="4482612"/>
            <a:ext cx="4128118" cy="369332"/>
          </a:xfrm>
          <a:prstGeom prst="rect">
            <a:avLst/>
          </a:prstGeom>
          <a:noFill/>
        </p:spPr>
        <p:txBody>
          <a:bodyPr wrap="none" rtlCol="0">
            <a:spAutoFit/>
          </a:bodyPr>
          <a:lstStyle/>
          <a:p>
            <a:r>
              <a:rPr lang="en-US" dirty="0"/>
              <a:t>Thanks to Derik Hammer for this chart!</a:t>
            </a:r>
          </a:p>
        </p:txBody>
      </p:sp>
    </p:spTree>
    <p:extLst>
      <p:ext uri="{BB962C8B-B14F-4D97-AF65-F5344CB8AC3E}">
        <p14:creationId xmlns:p14="http://schemas.microsoft.com/office/powerpoint/2010/main" val="8562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Create a Windows-based Login in SQL Server</a:t>
            </a:r>
          </a:p>
          <a:p>
            <a:pPr lvl="2">
              <a:lnSpc>
                <a:spcPct val="150000"/>
              </a:lnSpc>
            </a:pPr>
            <a:r>
              <a:rPr lang="en-US" dirty="0">
                <a:solidFill>
                  <a:srgbClr val="58585A"/>
                </a:solidFill>
              </a:rPr>
              <a:t>Ensure dbatools is available to the account</a:t>
            </a:r>
          </a:p>
          <a:p>
            <a:pPr lvl="2">
              <a:lnSpc>
                <a:spcPct val="150000"/>
              </a:lnSpc>
            </a:pPr>
            <a:r>
              <a:rPr lang="en-US" dirty="0">
                <a:solidFill>
                  <a:srgbClr val="58585A"/>
                </a:solidFill>
              </a:rPr>
              <a:t>Create a SQL Server credential</a:t>
            </a:r>
          </a:p>
          <a:p>
            <a:pPr lvl="2">
              <a:lnSpc>
                <a:spcPct val="150000"/>
              </a:lnSpc>
            </a:pPr>
            <a:r>
              <a:rPr lang="en-US" dirty="0">
                <a:solidFill>
                  <a:srgbClr val="58585A"/>
                </a:solidFill>
              </a:rPr>
              <a:t>Create the Agent Proxy</a:t>
            </a:r>
          </a:p>
          <a:p>
            <a:pPr lvl="2">
              <a:lnSpc>
                <a:spcPct val="150000"/>
              </a:lnSpc>
            </a:pPr>
            <a:r>
              <a:rPr lang="en-US" dirty="0">
                <a:solidFill>
                  <a:srgbClr val="58585A"/>
                </a:solidFill>
              </a:rPr>
              <a:t>Create the PowerShell .ps1 file</a:t>
            </a:r>
          </a:p>
          <a:p>
            <a:pPr lvl="2">
              <a:lnSpc>
                <a:spcPct val="150000"/>
              </a:lnSpc>
            </a:pPr>
            <a:r>
              <a:rPr lang="en-US" dirty="0">
                <a:solidFill>
                  <a:srgbClr val="58585A"/>
                </a:solidFill>
              </a:rPr>
              <a:t>Create the Job and Job Step</a:t>
            </a:r>
          </a:p>
          <a:p>
            <a:pPr lvl="2">
              <a:lnSpc>
                <a:spcPct val="150000"/>
              </a:lnSpc>
            </a:pPr>
            <a:r>
              <a:rPr lang="en-US" dirty="0">
                <a:solidFill>
                  <a:srgbClr val="58585A"/>
                </a:solidFil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PowerShell &amp; the SQL Server Agent</a:t>
            </a:r>
            <a:br>
              <a:rPr lang="en-US" dirty="0"/>
            </a:br>
            <a:endParaRPr lang="en-US" dirty="0"/>
          </a:p>
        </p:txBody>
      </p:sp>
    </p:spTree>
    <p:extLst>
      <p:ext uri="{BB962C8B-B14F-4D97-AF65-F5344CB8AC3E}">
        <p14:creationId xmlns:p14="http://schemas.microsoft.com/office/powerpoint/2010/main" val="289025221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To ensure a job fails, throw a </a:t>
            </a:r>
            <a:r>
              <a:rPr lang="en-US" b="1" dirty="0">
                <a:solidFill>
                  <a:srgbClr val="58585A"/>
                </a:solidFill>
              </a:rPr>
              <a:t>terminating exception</a:t>
            </a:r>
          </a:p>
          <a:p>
            <a:pPr lvl="3">
              <a:lnSpc>
                <a:spcPct val="150000"/>
              </a:lnSpc>
            </a:pPr>
            <a:r>
              <a:rPr lang="en-US" dirty="0">
                <a:solidFill>
                  <a:srgbClr val="58585A"/>
                </a:solidFill>
              </a:rPr>
              <a:t>In dbatools, use –</a:t>
            </a:r>
            <a:r>
              <a:rPr lang="en-US" dirty="0" err="1">
                <a:solidFill>
                  <a:srgbClr val="58585A"/>
                </a:solidFill>
              </a:rPr>
              <a:t>EnableException</a:t>
            </a:r>
            <a:endParaRPr lang="en-US" dirty="0">
              <a:solidFill>
                <a:srgbClr val="58585A"/>
              </a:solidFill>
            </a:endParaRPr>
          </a:p>
          <a:p>
            <a:pPr lvl="3">
              <a:lnSpc>
                <a:spcPct val="150000"/>
              </a:lnSpc>
            </a:pPr>
            <a:r>
              <a:rPr lang="en-US" dirty="0">
                <a:solidFill>
                  <a:srgbClr val="58585A"/>
                </a:solidFill>
              </a:rPr>
              <a:t>In most PowerShell commands, use try/catch with –</a:t>
            </a:r>
            <a:r>
              <a:rPr lang="en-US" dirty="0" err="1">
                <a:solidFill>
                  <a:srgbClr val="58585A"/>
                </a:solidFill>
              </a:rPr>
              <a:t>ErrorAction</a:t>
            </a:r>
            <a:r>
              <a:rPr lang="en-US" dirty="0">
                <a:solidFill>
                  <a:srgbClr val="58585A"/>
                </a:solidFill>
              </a:rPr>
              <a:t> Stop</a:t>
            </a:r>
          </a:p>
          <a:p>
            <a:pPr lvl="3">
              <a:lnSpc>
                <a:spcPct val="150000"/>
              </a:lnSpc>
            </a:pPr>
            <a:endParaRPr lang="en-US" dirty="0">
              <a:solidFill>
                <a:srgbClr val="58585A"/>
              </a:solidFill>
            </a:endParaRPr>
          </a:p>
          <a:p>
            <a:pPr marL="3200400" lvl="7" indent="0">
              <a:lnSpc>
                <a:spcPct val="150000"/>
              </a:lnSpc>
              <a:buNone/>
            </a:pPr>
            <a:endParaRPr lang="en-US" dirty="0">
              <a:solidFill>
                <a:srgbClr val="58585A"/>
              </a:solidFil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3195752" y="2681903"/>
            <a:ext cx="2752495" cy="1732789"/>
          </a:xfrm>
          <a:prstGeom prst="rect">
            <a:avLst/>
          </a:prstGeom>
        </p:spPr>
      </p:pic>
    </p:spTree>
    <p:extLst>
      <p:ext uri="{BB962C8B-B14F-4D97-AF65-F5344CB8AC3E}">
        <p14:creationId xmlns:p14="http://schemas.microsoft.com/office/powerpoint/2010/main" val="1227997587"/>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sp>
        <p:nvSpPr>
          <p:cNvPr id="7" name="Rectangle 6">
            <a:extLst>
              <a:ext uri="{FF2B5EF4-FFF2-40B4-BE49-F238E27FC236}">
                <a16:creationId xmlns:a16="http://schemas.microsoft.com/office/drawing/2014/main" id="{3F69A531-82B3-43FB-AADC-6190C0579F1A}"/>
              </a:ext>
            </a:extLst>
          </p:cNvPr>
          <p:cNvSpPr/>
          <p:nvPr/>
        </p:nvSpPr>
        <p:spPr>
          <a:xfrm>
            <a:off x="3182470" y="2298344"/>
            <a:ext cx="2779059" cy="461665"/>
          </a:xfrm>
          <a:prstGeom prst="rect">
            <a:avLst/>
          </a:prstGeom>
        </p:spPr>
        <p:txBody>
          <a:bodyPr wrap="square">
            <a:spAutoFit/>
          </a:bodyPr>
          <a:lstStyle/>
          <a:p>
            <a:r>
              <a:rPr lang="en-US" sz="2400" dirty="0">
                <a:solidFill>
                  <a:schemeClr val="tx2"/>
                </a:solidFill>
              </a:rPr>
              <a:t>dbatools.io/agent</a:t>
            </a:r>
          </a:p>
        </p:txBody>
      </p:sp>
    </p:spTree>
    <p:extLst>
      <p:ext uri="{BB962C8B-B14F-4D97-AF65-F5344CB8AC3E}">
        <p14:creationId xmlns:p14="http://schemas.microsoft.com/office/powerpoint/2010/main" val="1437652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4546" y="463640"/>
            <a:ext cx="6065950" cy="2670702"/>
          </a:xfrm>
        </p:spPr>
        <p:txBody>
          <a:bodyPr/>
          <a:lstStyle/>
          <a:p>
            <a:pPr>
              <a:lnSpc>
                <a:spcPct val="100000"/>
              </a:lnSpc>
            </a:pPr>
            <a:r>
              <a:rPr lang="en-US" sz="4800" dirty="0"/>
              <a:t>dbatools development in practice</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717176" y="3094458"/>
            <a:ext cx="5503320" cy="453733"/>
          </a:xfrm>
        </p:spPr>
        <p:txBody>
          <a:bodyPr/>
          <a:lstStyle/>
          <a:p>
            <a:r>
              <a:rPr lang="en-US" dirty="0"/>
              <a:t>the story of Get-</a:t>
            </a:r>
            <a:r>
              <a:rPr lang="en-US" dirty="0" err="1"/>
              <a:t>DbaRestoreHistory</a:t>
            </a:r>
            <a:endParaRPr lang="en-US" dirty="0"/>
          </a:p>
        </p:txBody>
      </p:sp>
    </p:spTree>
    <p:extLst>
      <p:ext uri="{BB962C8B-B14F-4D97-AF65-F5344CB8AC3E}">
        <p14:creationId xmlns:p14="http://schemas.microsoft.com/office/powerpoint/2010/main" val="3273649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Get-Inspired</a:t>
            </a:r>
          </a:p>
          <a:p>
            <a:pPr>
              <a:lnSpc>
                <a:spcPct val="150000"/>
              </a:lnSpc>
            </a:pPr>
            <a:r>
              <a:rPr lang="en-US" sz="1600" dirty="0"/>
              <a:t>Grab a template</a:t>
            </a:r>
          </a:p>
          <a:p>
            <a:pPr>
              <a:lnSpc>
                <a:spcPct val="150000"/>
              </a:lnSpc>
            </a:pPr>
            <a:r>
              <a:rPr lang="en-US" sz="1600" dirty="0"/>
              <a:t>Get to v1</a:t>
            </a:r>
          </a:p>
          <a:p>
            <a:pPr>
              <a:lnSpc>
                <a:spcPct val="150000"/>
              </a:lnSpc>
            </a:pPr>
            <a:r>
              <a:rPr lang="en-US" sz="1600" dirty="0"/>
              <a:t>Add a test or two</a:t>
            </a:r>
          </a:p>
          <a:p>
            <a:pPr>
              <a:lnSpc>
                <a:spcPct val="150000"/>
              </a:lnSpc>
            </a:pPr>
            <a:r>
              <a:rPr lang="en-US" sz="1600" dirty="0"/>
              <a:t>Create a pull request on GitHub</a:t>
            </a:r>
          </a:p>
          <a:p>
            <a:pPr>
              <a:lnSpc>
                <a:spcPct val="150000"/>
              </a:lnSpc>
            </a:pPr>
            <a:endParaRPr lang="en-US" sz="1600" dirty="0"/>
          </a:p>
        </p:txBody>
      </p:sp>
      <p:sp>
        <p:nvSpPr>
          <p:cNvPr id="2" name="Title 1"/>
          <p:cNvSpPr>
            <a:spLocks noGrp="1"/>
          </p:cNvSpPr>
          <p:nvPr>
            <p:ph type="title"/>
          </p:nvPr>
        </p:nvSpPr>
        <p:spPr/>
        <p:txBody>
          <a:bodyPr/>
          <a:lstStyle/>
          <a:p>
            <a:r>
              <a:rPr lang="en-US" dirty="0"/>
              <a:t>Development agenda</a:t>
            </a:r>
          </a:p>
        </p:txBody>
      </p:sp>
    </p:spTree>
    <p:extLst>
      <p:ext uri="{BB962C8B-B14F-4D97-AF65-F5344CB8AC3E}">
        <p14:creationId xmlns:p14="http://schemas.microsoft.com/office/powerpoint/2010/main" val="3902081667"/>
      </p:ext>
    </p:extLst>
  </p:cSld>
  <p:clrMapOvr>
    <a:masterClrMapping/>
  </p:clrMapOvr>
</p:sld>
</file>

<file path=ppt/theme/theme1.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21791</TotalTime>
  <Words>7474</Words>
  <Application>Microsoft Office PowerPoint</Application>
  <PresentationFormat>On-screen Show (16:9)</PresentationFormat>
  <Paragraphs>1122</Paragraphs>
  <Slides>127</Slides>
  <Notes>116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127</vt:i4>
      </vt:variant>
    </vt:vector>
  </HeadingPairs>
  <TitlesOfParts>
    <vt:vector size="143" baseType="lpstr">
      <vt:lpstr>AppleStorm</vt:lpstr>
      <vt:lpstr>Arial</vt:lpstr>
      <vt:lpstr>Calibri</vt:lpstr>
      <vt:lpstr>Century Gothic</vt:lpstr>
      <vt:lpstr>Consolas</vt:lpstr>
      <vt:lpstr>Gill Sans</vt:lpstr>
      <vt:lpstr>Gotham Book</vt:lpstr>
      <vt:lpstr>Gotham Light</vt:lpstr>
      <vt:lpstr>Gotham Medium</vt:lpstr>
      <vt:lpstr>Open Sans</vt:lpstr>
      <vt:lpstr>Segoe</vt:lpstr>
      <vt:lpstr>Segoe UI</vt:lpstr>
      <vt:lpstr>Segoe UI Light</vt:lpstr>
      <vt:lpstr>Segoe UI Semilight</vt:lpstr>
      <vt:lpstr>Wingdings</vt:lpstr>
      <vt:lpstr>PASS 2013_SpeakerTemplate_16x9</vt:lpstr>
      <vt:lpstr>PowerPoint Presentation</vt:lpstr>
      <vt:lpstr>PowerPoint Presentation</vt:lpstr>
      <vt:lpstr>PowerPoint Presentation</vt:lpstr>
      <vt:lpstr>PowerPoint Presentation</vt:lpstr>
      <vt:lpstr>Chrissy LeMaire</vt:lpstr>
      <vt:lpstr>Constantine Kokkinos</vt:lpstr>
      <vt:lpstr>Rob Sewell</vt:lpstr>
      <vt:lpstr>Lab Proctors</vt:lpstr>
      <vt:lpstr>Join our private pre-con channel</vt:lpstr>
      <vt:lpstr>Update your modules!</vt:lpstr>
      <vt:lpstr>Agenda, before lunch</vt:lpstr>
      <vt:lpstr>Agenda, after lunch</vt:lpstr>
      <vt:lpstr>Problems we’re aiming to solve</vt:lpstr>
      <vt:lpstr>Orientation</vt:lpstr>
      <vt:lpstr>SQL PowerShell History</vt:lpstr>
      <vt:lpstr>Condensed SQL PowerShell history</vt:lpstr>
      <vt:lpstr>Condensed SQL PowerShell History</vt:lpstr>
      <vt:lpstr>Condensed SQL PowerShell history</vt:lpstr>
      <vt:lpstr>PowerShell Syntax</vt:lpstr>
      <vt:lpstr>Querying</vt:lpstr>
      <vt:lpstr>Aliases</vt:lpstr>
      <vt:lpstr>Powers you already know</vt:lpstr>
      <vt:lpstr>Select-Object</vt:lpstr>
      <vt:lpstr>Select-Object</vt:lpstr>
      <vt:lpstr>Select-Object</vt:lpstr>
      <vt:lpstr>Select-Object -ExpandProperty</vt:lpstr>
      <vt:lpstr>Calculated properties</vt:lpstr>
      <vt:lpstr>Piping -or looping</vt:lpstr>
      <vt:lpstr>Pipe rules</vt:lpstr>
      <vt:lpstr>Get-Member introspection</vt:lpstr>
      <vt:lpstr>Join-Object</vt:lpstr>
      <vt:lpstr>Where-Object</vt:lpstr>
      <vt:lpstr>PowerShell operators</vt:lpstr>
      <vt:lpstr>Group-Object</vt:lpstr>
      <vt:lpstr>Sort-Object</vt:lpstr>
      <vt:lpstr>Finish line: console behaviors</vt:lpstr>
      <vt:lpstr>Console behaviors</vt:lpstr>
      <vt:lpstr>Forcing output</vt:lpstr>
      <vt:lpstr>Bonus: SQL Variables in PowerShell</vt:lpstr>
      <vt:lpstr>PowerShell vs. T-SQL</vt:lpstr>
      <vt:lpstr>When to use PowerShell </vt:lpstr>
      <vt:lpstr>PowerShell ❤️ SQL Server</vt:lpstr>
      <vt:lpstr>PowerShell ❤️ Windows</vt:lpstr>
      <vt:lpstr>PowerShell ❤️ the Filesystem</vt:lpstr>
      <vt:lpstr>PowerShell ❤️ regex</vt:lpstr>
      <vt:lpstr>PowerShell Remoting &amp; Security</vt:lpstr>
      <vt:lpstr>PowerShell Remoting</vt:lpstr>
      <vt:lpstr>PowerShell Remoting (WS-Management) </vt:lpstr>
      <vt:lpstr>PowerShell Security In-Depth</vt:lpstr>
      <vt:lpstr>PowerShell Remoting</vt:lpstr>
      <vt:lpstr>PowerShell Remoting</vt:lpstr>
      <vt:lpstr>Remoting Setup</vt:lpstr>
      <vt:lpstr>PowerShell Security</vt:lpstr>
      <vt:lpstr>PowerShell Security</vt:lpstr>
      <vt:lpstr>FUD in the Media</vt:lpstr>
      <vt:lpstr>FUD in the Media</vt:lpstr>
      <vt:lpstr>Context</vt:lpstr>
      <vt:lpstr>Logging</vt:lpstr>
      <vt:lpstr>PowerShell Security In-Depth</vt:lpstr>
      <vt:lpstr>      SQL Server </vt:lpstr>
      <vt:lpstr>TODAY’s TO DO LIST</vt:lpstr>
      <vt:lpstr>PowerPoint Presentation</vt:lpstr>
      <vt:lpstr>What about</vt:lpstr>
      <vt:lpstr> </vt:lpstr>
      <vt:lpstr> </vt:lpstr>
      <vt:lpstr>PowerPoint Presentation</vt:lpstr>
      <vt:lpstr>Should Operators </vt:lpstr>
      <vt:lpstr>So what can you validate ? </vt:lpstr>
      <vt:lpstr>PowerPoint Presentation</vt:lpstr>
      <vt:lpstr> </vt:lpstr>
      <vt:lpstr>Hey Beardy!</vt:lpstr>
      <vt:lpstr>PowerPoint Presentation</vt:lpstr>
      <vt:lpstr>PowerPoint Presentation</vt:lpstr>
      <vt:lpstr>Lunch</vt:lpstr>
      <vt:lpstr>Enjoyed Lunch?</vt:lpstr>
      <vt:lpstr>dbatools</vt:lpstr>
      <vt:lpstr>dbatools</vt:lpstr>
      <vt:lpstr>Basically..</vt:lpstr>
      <vt:lpstr>Support</vt:lpstr>
      <vt:lpstr>System Requirements</vt:lpstr>
      <vt:lpstr>Install is easy</vt:lpstr>
      <vt:lpstr>Need an offline install?</vt:lpstr>
      <vt:lpstr>Need an offline install?</vt:lpstr>
      <vt:lpstr>Now, to Import</vt:lpstr>
      <vt:lpstr>    dbatools is digitally signed </vt:lpstr>
      <vt:lpstr>Set-ExecutionPolicy</vt:lpstr>
      <vt:lpstr>For more information</vt:lpstr>
      <vt:lpstr>How to Get-Help</vt:lpstr>
      <vt:lpstr>dbatools vs SqlServer</vt:lpstr>
      <vt:lpstr>demo time!</vt:lpstr>
      <vt:lpstr>docker lab!</vt:lpstr>
      <vt:lpstr>PowerShell &amp; SQL Agent</vt:lpstr>
      <vt:lpstr>PowerShell &amp; the SQL Server Agent</vt:lpstr>
      <vt:lpstr>PowerShell &amp; the SQL Server Agent</vt:lpstr>
      <vt:lpstr>PowerShell &amp; the SQL Server Agent </vt:lpstr>
      <vt:lpstr>Ensure failed jobs fail</vt:lpstr>
      <vt:lpstr>PowerShell &amp; the SQL Server Agent</vt:lpstr>
      <vt:lpstr>dbatools development in practice</vt:lpstr>
      <vt:lpstr>Development agenda</vt:lpstr>
      <vt:lpstr>Get-Inspired</vt:lpstr>
      <vt:lpstr>Grab a template</vt:lpstr>
      <vt:lpstr>Pester tests</vt:lpstr>
      <vt:lpstr>GitHub</vt:lpstr>
      <vt:lpstr>demo time!</vt:lpstr>
      <vt:lpstr>GitHub tutorial</vt:lpstr>
      <vt:lpstr>lessons learned</vt:lpstr>
      <vt:lpstr>Lessons learned</vt:lpstr>
      <vt:lpstr>Lessons learned</vt:lpstr>
      <vt:lpstr>Questions!</vt:lpstr>
      <vt:lpstr>PowerPoint Presentation</vt:lpstr>
      <vt:lpstr>Bonus slides</vt:lpstr>
      <vt:lpstr>The PowerShell Security Argument</vt:lpstr>
      <vt:lpstr>PowerShell Security – VBS 100x</vt:lpstr>
      <vt:lpstr>PowerShell Security</vt:lpstr>
      <vt:lpstr>SqlServer</vt:lpstr>
      <vt:lpstr>SqlServer Recap</vt:lpstr>
      <vt:lpstr>System Requirements</vt:lpstr>
      <vt:lpstr>Installation and Update</vt:lpstr>
      <vt:lpstr>Commands</vt:lpstr>
      <vt:lpstr>SQLSERVER:\ - The Provider</vt:lpstr>
      <vt:lpstr>Demo Time!</vt:lpstr>
      <vt:lpstr>Housecleaning</vt:lpstr>
      <vt:lpstr>PowerShell &amp; the SQL Server Agent</vt:lpstr>
      <vt:lpstr>PowerShell &amp; the SQL Server Agent</vt:lpstr>
      <vt:lpstr>Where-Object</vt:lpstr>
      <vt:lpstr>Group-Object Parameters</vt:lpstr>
      <vt:lpstr>Sort-Object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ctrlb</cp:lastModifiedBy>
  <cp:revision>492</cp:revision>
  <dcterms:created xsi:type="dcterms:W3CDTF">2013-07-12T18:23:55Z</dcterms:created>
  <dcterms:modified xsi:type="dcterms:W3CDTF">2017-10-31T23:00:37Z</dcterms:modified>
</cp:coreProperties>
</file>